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257" r:id="rId3"/>
    <p:sldId id="258" r:id="rId4"/>
    <p:sldId id="259" r:id="rId5"/>
    <p:sldId id="260" r:id="rId6"/>
    <p:sldId id="261" r:id="rId7"/>
    <p:sldId id="262" r:id="rId8"/>
    <p:sldId id="263" r:id="rId9"/>
    <p:sldId id="291"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87161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1#df=29b26f09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上分点4 离散型随机变量的分布列</a:t>
            </a:r>
            <a:endParaRPr lang="en-US" sz="2400"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内容1#df=4b4fed7a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上分点5 两个相关随机变量的分布列</a:t>
            </a:r>
            <a:endParaRPr lang="en-US" sz="2400"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内容1#df=c7edaf7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上分点6 两点分布</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b615590009864ffb#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090d5eae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随机变量的概念</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cba401e8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离散型随机变量的判定</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bfc352ef4">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离散型随机变量的取值</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0.xml"/><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0.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0.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0.xml"/><Relationship Id="rId5" Type="http://schemas.openxmlformats.org/officeDocument/2006/relationships/image" Target="../media/image2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10.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 Id="rId9" Type="http://schemas.openxmlformats.org/officeDocument/2006/relationships/image" Target="../media/image38.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1.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2.xml"/><Relationship Id="rId1" Type="http://schemas.openxmlformats.org/officeDocument/2006/relationships/slideLayout" Target="../slideLayouts/slideLayout5.xml"/><Relationship Id="rId5" Type="http://schemas.openxmlformats.org/officeDocument/2006/relationships/image" Target="../media/image59.png"/><Relationship Id="rId4" Type="http://schemas.openxmlformats.org/officeDocument/2006/relationships/image" Target="../media/image58.pn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66.png"/><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69.png"/><Relationship Id="rId4" Type="http://schemas.openxmlformats.org/officeDocument/2006/relationships/image" Target="../media/image68.png"/></Relationships>
</file>

<file path=ppt/slides/_rels/slide2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72.png"/><Relationship Id="rId4" Type="http://schemas.openxmlformats.org/officeDocument/2006/relationships/image" Target="../media/image71.png"/></Relationships>
</file>

<file path=ppt/slides/_rels/slide2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7.xml"/><Relationship Id="rId1" Type="http://schemas.openxmlformats.org/officeDocument/2006/relationships/slideLayout" Target="../slideLayouts/slideLayout5.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png"/></Relationships>
</file>

<file path=ppt/slides/_rels/slide29.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5.xml"/><Relationship Id="rId5" Type="http://schemas.openxmlformats.org/officeDocument/2006/relationships/image" Target="../media/image80.png"/><Relationship Id="rId4" Type="http://schemas.openxmlformats.org/officeDocument/2006/relationships/image" Target="../media/image79.png"/></Relationships>
</file>

<file path=ppt/slides/_rels/slide31.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30.xml"/><Relationship Id="rId1" Type="http://schemas.openxmlformats.org/officeDocument/2006/relationships/slideLayout" Target="../slideLayouts/slideLayout5.xml"/><Relationship Id="rId5" Type="http://schemas.openxmlformats.org/officeDocument/2006/relationships/image" Target="../media/image83.png"/><Relationship Id="rId4" Type="http://schemas.openxmlformats.org/officeDocument/2006/relationships/image" Target="../media/image82.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2.xml"/><Relationship Id="rId1" Type="http://schemas.openxmlformats.org/officeDocument/2006/relationships/slideLayout" Target="../slideLayouts/slideLayout5.xml"/><Relationship Id="rId4" Type="http://schemas.openxmlformats.org/officeDocument/2006/relationships/image" Target="../media/image85.png"/></Relationships>
</file>

<file path=ppt/slides/_rels/slide3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3.xml"/><Relationship Id="rId1" Type="http://schemas.openxmlformats.org/officeDocument/2006/relationships/slideLayout" Target="../slideLayouts/slideLayout5.xml"/><Relationship Id="rId4" Type="http://schemas.openxmlformats.org/officeDocument/2006/relationships/image" Target="../media/image87.png"/></Relationships>
</file>

<file path=ppt/slides/_rels/slide35.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4.xml"/><Relationship Id="rId1" Type="http://schemas.openxmlformats.org/officeDocument/2006/relationships/slideLayout" Target="../slideLayouts/slideLayout5.xml"/><Relationship Id="rId5" Type="http://schemas.openxmlformats.org/officeDocument/2006/relationships/image" Target="../media/image90.png"/><Relationship Id="rId4" Type="http://schemas.openxmlformats.org/officeDocument/2006/relationships/image" Target="../media/image89.png"/></Relationships>
</file>

<file path=ppt/slides/_rels/slide3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6_1#67a62857d?vop=1&amp;pid=29b26f09e&amp;color=0,0,0&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某射手射击所得环数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的概率分布列如表所示，此射手“射击一次命中环数不小于8</a:t>
                </a:r>
                <a:r>
                  <a:rPr lang="en-US" altLang="zh-CN" sz="1800" b="0" i="0">
                    <a:solidFill>
                      <a:srgbClr val="000000"/>
                    </a:solidFill>
                    <a:latin typeface="微软雅黑" pitchFamily="34" charset="0"/>
                    <a:ea typeface="微软雅黑" pitchFamily="34" charset="-122"/>
                    <a:cs typeface="微软雅黑" pitchFamily="34" charset="-120"/>
                  </a:rPr>
                  <a:t>”的概</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率为</a:t>
                </a:r>
                <a:r>
                  <a:rPr lang="en-US" altLang="zh-CN" i="0">
                    <a:solidFill>
                      <a:srgbClr val="000000"/>
                    </a:solidFill>
                    <a:latin typeface="SimSun" pitchFamily="34" charset="0"/>
                    <a:ea typeface="SimSun" pitchFamily="34" charset="-122"/>
                    <a:cs typeface="SimSun" pitchFamily="34" charset="-120"/>
                  </a:rPr>
                  <a:t>______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5_BD.16_1#67a62857d?vop=1&amp;pid=29b26f09e&amp;color=0,0,0&amp;bt=1&amp;bbb=1&amp;hb=1"/>
              <p:cNvSpPr>
                <a:spLocks noRot="1" noChangeAspect="1" noMove="1" noResize="1" noEditPoints="1" noAdjustHandles="1" noChangeArrowheads="1" noChangeShapeType="1" noTextEdit="1"/>
              </p:cNvSpPr>
              <p:nvPr/>
            </p:nvSpPr>
            <p:spPr>
              <a:xfrm>
                <a:off x="832104" y="1508760"/>
                <a:ext cx="10533888" cy="770255"/>
              </a:xfrm>
              <a:prstGeom prst="rect">
                <a:avLst/>
              </a:prstGeom>
              <a:blipFill>
                <a:blip r:embed="rId3"/>
                <a:stretch>
                  <a:fillRect l="-1389"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B_5_BD.16_2#67a62857d?colgroup=2,7,7,7,7,7,7,7&amp;vop=1&amp;pid=29b26f09e&amp;color=0,0,0&amp;bbb=1"/>
              <p:cNvGraphicFramePr>
                <a:graphicFrameLocks noGrp="1"/>
              </p:cNvGraphicFramePr>
              <p:nvPr>
                <p:extLst>
                  <p:ext uri="{D42A27DB-BD31-4B8C-83A1-F6EECF244321}">
                    <p14:modId xmlns:p14="http://schemas.microsoft.com/office/powerpoint/2010/main" val="87432746"/>
                  </p:ext>
                </p:extLst>
              </p:nvPr>
            </p:nvGraphicFramePr>
            <p:xfrm>
              <a:off x="832104" y="2406777"/>
              <a:ext cx="10515600" cy="630048"/>
            </p:xfrm>
            <a:graphic>
              <a:graphicData uri="http://schemas.openxmlformats.org/drawingml/2006/table">
                <a:tbl>
                  <a:tblPr/>
                  <a:tblGrid>
                    <a:gridCol w="530352">
                      <a:extLst>
                        <a:ext uri="{9D8B030D-6E8A-4147-A177-3AD203B41FA5}">
                          <a16:colId xmlns:a16="http://schemas.microsoft.com/office/drawing/2014/main" val="20000"/>
                        </a:ext>
                      </a:extLst>
                    </a:gridCol>
                    <a:gridCol w="1426464">
                      <a:extLst>
                        <a:ext uri="{9D8B030D-6E8A-4147-A177-3AD203B41FA5}">
                          <a16:colId xmlns:a16="http://schemas.microsoft.com/office/drawing/2014/main" val="20001"/>
                        </a:ext>
                      </a:extLst>
                    </a:gridCol>
                    <a:gridCol w="1426464">
                      <a:extLst>
                        <a:ext uri="{9D8B030D-6E8A-4147-A177-3AD203B41FA5}">
                          <a16:colId xmlns:a16="http://schemas.microsoft.com/office/drawing/2014/main" val="20002"/>
                        </a:ext>
                      </a:extLst>
                    </a:gridCol>
                    <a:gridCol w="1426464">
                      <a:extLst>
                        <a:ext uri="{9D8B030D-6E8A-4147-A177-3AD203B41FA5}">
                          <a16:colId xmlns:a16="http://schemas.microsoft.com/office/drawing/2014/main" val="20003"/>
                        </a:ext>
                      </a:extLst>
                    </a:gridCol>
                    <a:gridCol w="1426464">
                      <a:extLst>
                        <a:ext uri="{9D8B030D-6E8A-4147-A177-3AD203B41FA5}">
                          <a16:colId xmlns:a16="http://schemas.microsoft.com/office/drawing/2014/main" val="20004"/>
                        </a:ext>
                      </a:extLst>
                    </a:gridCol>
                    <a:gridCol w="1426464">
                      <a:extLst>
                        <a:ext uri="{9D8B030D-6E8A-4147-A177-3AD203B41FA5}">
                          <a16:colId xmlns:a16="http://schemas.microsoft.com/office/drawing/2014/main" val="20005"/>
                        </a:ext>
                      </a:extLst>
                    </a:gridCol>
                    <a:gridCol w="1426464">
                      <a:extLst>
                        <a:ext uri="{9D8B030D-6E8A-4147-A177-3AD203B41FA5}">
                          <a16:colId xmlns:a16="http://schemas.microsoft.com/office/drawing/2014/main" val="20006"/>
                        </a:ext>
                      </a:extLst>
                    </a:gridCol>
                    <a:gridCol w="1426464">
                      <a:extLst>
                        <a:ext uri="{9D8B030D-6E8A-4147-A177-3AD203B41FA5}">
                          <a16:colId xmlns:a16="http://schemas.microsoft.com/office/drawing/2014/main" val="20007"/>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0" name="QB_5_BD.16_2#67a62857d?colgroup=2,7,7,7,7,7,7,7&amp;vop=1&amp;pid=29b26f09e&amp;color=0,0,0&amp;bbb=1"/>
              <p:cNvGraphicFramePr>
                <a:graphicFrameLocks noGrp="1"/>
              </p:cNvGraphicFramePr>
              <p:nvPr>
                <p:extLst>
                  <p:ext uri="{D42A27DB-BD31-4B8C-83A1-F6EECF244321}">
                    <p14:modId xmlns:p14="http://schemas.microsoft.com/office/powerpoint/2010/main" val="87432746"/>
                  </p:ext>
                </p:extLst>
              </p:nvPr>
            </p:nvGraphicFramePr>
            <p:xfrm>
              <a:off x="832104" y="2406777"/>
              <a:ext cx="10515600" cy="630048"/>
            </p:xfrm>
            <a:graphic>
              <a:graphicData uri="http://schemas.openxmlformats.org/drawingml/2006/table">
                <a:tbl>
                  <a:tblPr/>
                  <a:tblGrid>
                    <a:gridCol w="530352">
                      <a:extLst>
                        <a:ext uri="{9D8B030D-6E8A-4147-A177-3AD203B41FA5}">
                          <a16:colId xmlns:a16="http://schemas.microsoft.com/office/drawing/2014/main" val="20000"/>
                        </a:ext>
                      </a:extLst>
                    </a:gridCol>
                    <a:gridCol w="1426464">
                      <a:extLst>
                        <a:ext uri="{9D8B030D-6E8A-4147-A177-3AD203B41FA5}">
                          <a16:colId xmlns:a16="http://schemas.microsoft.com/office/drawing/2014/main" val="20001"/>
                        </a:ext>
                      </a:extLst>
                    </a:gridCol>
                    <a:gridCol w="1426464">
                      <a:extLst>
                        <a:ext uri="{9D8B030D-6E8A-4147-A177-3AD203B41FA5}">
                          <a16:colId xmlns:a16="http://schemas.microsoft.com/office/drawing/2014/main" val="20002"/>
                        </a:ext>
                      </a:extLst>
                    </a:gridCol>
                    <a:gridCol w="1426464">
                      <a:extLst>
                        <a:ext uri="{9D8B030D-6E8A-4147-A177-3AD203B41FA5}">
                          <a16:colId xmlns:a16="http://schemas.microsoft.com/office/drawing/2014/main" val="20003"/>
                        </a:ext>
                      </a:extLst>
                    </a:gridCol>
                    <a:gridCol w="1426464">
                      <a:extLst>
                        <a:ext uri="{9D8B030D-6E8A-4147-A177-3AD203B41FA5}">
                          <a16:colId xmlns:a16="http://schemas.microsoft.com/office/drawing/2014/main" val="20004"/>
                        </a:ext>
                      </a:extLst>
                    </a:gridCol>
                    <a:gridCol w="1426464">
                      <a:extLst>
                        <a:ext uri="{9D8B030D-6E8A-4147-A177-3AD203B41FA5}">
                          <a16:colId xmlns:a16="http://schemas.microsoft.com/office/drawing/2014/main" val="20005"/>
                        </a:ext>
                      </a:extLst>
                    </a:gridCol>
                    <a:gridCol w="1426464">
                      <a:extLst>
                        <a:ext uri="{9D8B030D-6E8A-4147-A177-3AD203B41FA5}">
                          <a16:colId xmlns:a16="http://schemas.microsoft.com/office/drawing/2014/main" val="20006"/>
                        </a:ext>
                      </a:extLst>
                    </a:gridCol>
                    <a:gridCol w="1426464">
                      <a:extLst>
                        <a:ext uri="{9D8B030D-6E8A-4147-A177-3AD203B41FA5}">
                          <a16:colId xmlns:a16="http://schemas.microsoft.com/office/drawing/2014/main" val="20007"/>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149" t="-1887" r="-1886207" b="-1132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7</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149" t="-103846" r="-1886207" b="-15385"/>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0.09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0.28</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0.29</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4" name="QB_5_AN.17_1#67a62857d.blank?vop=1&amp;pid=29b26f09e&amp;color=0,0,0&amp;vpa=6&amp;bbb=1"/>
          <p:cNvSpPr/>
          <p:nvPr/>
        </p:nvSpPr>
        <p:spPr>
          <a:xfrm>
            <a:off x="1307560" y="1876425"/>
            <a:ext cx="622300"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0.79</a:t>
            </a:r>
            <a:endParaRPr lang="en-US" altLang="zh-CN" dirty="0"/>
          </a:p>
        </p:txBody>
      </p:sp>
      <p:sp>
        <p:nvSpPr>
          <p:cNvPr id="5" name="QB_5_EX.18_1#67a62857d?vop=1&amp;pid=29b26f09e&amp;color=0,0,0&amp;bbb=1&amp;hb=1"/>
          <p:cNvSpPr/>
          <p:nvPr/>
        </p:nvSpPr>
        <p:spPr>
          <a:xfrm>
            <a:off x="832104" y="3168777"/>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求解某个范围内随机变量取值的概率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与通法攻略中提供的根据分布列求特定范围概率相符</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因此</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利用可加性求解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6" name="QB_5_AS.19_1#67a62857d?vop=1&amp;pid=29b26f09e&amp;color=0,0,0&amp;bbb=1&amp;hb=1"/>
              <p:cNvSpPr/>
              <p:nvPr/>
            </p:nvSpPr>
            <p:spPr>
              <a:xfrm>
                <a:off x="832104" y="395046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𝑀</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“射击一次命中环数不小于8</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𝑀</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=8)+</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=9)+</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=10)=0.28+0.29+0.22=0.79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B_5_AS.19_1#67a62857d?vop=1&amp;pid=29b26f09e&amp;color=0,0,0&amp;bbb=1&amp;hb=1"/>
              <p:cNvSpPr>
                <a:spLocks noRot="1" noChangeAspect="1" noMove="1" noResize="1" noEditPoints="1" noAdjustHandles="1" noChangeArrowheads="1" noChangeShapeType="1" noTextEdit="1"/>
              </p:cNvSpPr>
              <p:nvPr/>
            </p:nvSpPr>
            <p:spPr>
              <a:xfrm>
                <a:off x="832104" y="3950462"/>
                <a:ext cx="10533888" cy="773430"/>
              </a:xfrm>
              <a:prstGeom prst="rect">
                <a:avLst/>
              </a:prstGeom>
              <a:blipFill>
                <a:blip r:embed="rId5"/>
                <a:stretch>
                  <a:fillRect l="-1389" b="-1811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0_1#47e351352?vop=1&amp;pid=29b26f09e&amp;color=0,0,0&amp;bt=1&amp;bbb=1"/>
              <p:cNvSpPr/>
              <p:nvPr/>
            </p:nvSpPr>
            <p:spPr>
              <a:xfrm>
                <a:off x="832104" y="1508760"/>
                <a:ext cx="10533888" cy="517144"/>
              </a:xfrm>
              <a:prstGeom prst="rect">
                <a:avLst/>
              </a:prstGeom>
              <a:noFill/>
              <a:ln/>
            </p:spPr>
            <p:txBody>
              <a:bodyPr wrap="none" lIns="0" tIns="0" rIns="0" bIns="0" rtlCol="0" anchor="t"/>
              <a:lstStyle/>
              <a:p>
                <a:pPr algn="l" latinLnBrk="1">
                  <a:lnSpc>
                    <a:spcPts val="48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的分布规律为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𝑖</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=1,2,3)</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a:t>
                </a:r>
                <a:r>
                  <a:rPr lang="en-US" altLang="zh-CN" sz="2700" b="0" i="0" u="sng" kern="0" spc="-99900" dirty="0">
                    <a:solidFill>
                      <a:srgbClr val="FF00FF"/>
                    </a:solidFill>
                    <a:latin typeface="SimSun" panose="02010600030101010101" pitchFamily="2" charset="-122"/>
                    <a:ea typeface="微软雅黑" pitchFamily="34" charset="-122"/>
                    <a:cs typeface="微软雅黑" pitchFamily="34" charset="-120"/>
                  </a:rPr>
                  <a:t> </a:t>
                </a:r>
                <a:r>
                  <a:rPr lang="en-US" altLang="zh-CN" sz="1800" i="0" dirty="0">
                    <a:solidFill>
                      <a:srgbClr val="000000"/>
                    </a:solidFill>
                    <a:latin typeface="SimSun" pitchFamily="34" charset="0"/>
                    <a:ea typeface="SimSun" pitchFamily="34" charset="-122"/>
                    <a:cs typeface="SimSun" pitchFamily="34" charset="-120"/>
                  </a:rPr>
                  <a:t>_</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B_5_BD.20_1#47e351352?vop=1&amp;pid=29b26f09e&amp;color=0,0,0&amp;bt=1&amp;bbb=1"/>
              <p:cNvSpPr>
                <a:spLocks noRot="1" noChangeAspect="1" noMove="1" noResize="1" noEditPoints="1" noAdjustHandles="1" noChangeArrowheads="1" noChangeShapeType="1" noTextEdit="1"/>
              </p:cNvSpPr>
              <p:nvPr/>
            </p:nvSpPr>
            <p:spPr>
              <a:xfrm>
                <a:off x="832104" y="1508760"/>
                <a:ext cx="10533888" cy="517144"/>
              </a:xfrm>
              <a:prstGeom prst="rect">
                <a:avLst/>
              </a:prstGeom>
              <a:blipFill>
                <a:blip r:embed="rId3"/>
                <a:stretch>
                  <a:fillRect l="-1389" b="-2738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5_AN.21_1#47e351352.blank?vop=1&amp;pid=29b26f09e&amp;color=0,0,0&amp;vpa=7&amp;bbb=1&amp;rh=30.58"/>
              <p:cNvSpPr/>
              <p:nvPr/>
            </p:nvSpPr>
            <p:spPr>
              <a:xfrm>
                <a:off x="8194231" y="1579753"/>
                <a:ext cx="214313" cy="38836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2</m:t>
                        </m:r>
                      </m:num>
                      <m:den>
                        <m:r>
                          <a:rPr lang="en-US" altLang="zh-CN" b="0" i="0">
                            <a:solidFill>
                              <a:srgbClr val="FF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5_AN.21_1#47e351352.blank?vop=1&amp;pid=29b26f09e&amp;color=0,0,0&amp;vpa=7&amp;bbb=1&amp;rh=30.58"/>
              <p:cNvSpPr>
                <a:spLocks noRot="1" noChangeAspect="1" noMove="1" noResize="1" noEditPoints="1" noAdjustHandles="1" noChangeArrowheads="1" noChangeShapeType="1" noTextEdit="1"/>
              </p:cNvSpPr>
              <p:nvPr/>
            </p:nvSpPr>
            <p:spPr>
              <a:xfrm>
                <a:off x="8194231" y="1579753"/>
                <a:ext cx="214313" cy="388366"/>
              </a:xfrm>
              <a:prstGeom prst="rect">
                <a:avLst/>
              </a:prstGeom>
              <a:blipFill>
                <a:blip r:embed="rId4"/>
                <a:stretch>
                  <a:fillRect b="-156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5_EX.22_1#47e351352?vop=1&amp;pid=29b26f09e&amp;color=0,0,0&amp;bbb=1&amp;hb=1"/>
              <p:cNvSpPr/>
              <p:nvPr/>
            </p:nvSpPr>
            <p:spPr>
              <a:xfrm>
                <a:off x="832104" y="2029841"/>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的分布规律为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𝑖</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=1,2,3)</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其中含有参数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因此利用随机变量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各个可能</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取值对应概率之和为</a:t>
                </a:r>
                <a:r>
                  <a:rPr lang="en-US" altLang="zh-CN" b="0" i="0" dirty="0">
                    <a:solidFill>
                      <a:srgbClr val="000000"/>
                    </a:solidFill>
                    <a:latin typeface="微软雅黑" pitchFamily="34" charset="0"/>
                    <a:ea typeface="微软雅黑" pitchFamily="34" charset="-122"/>
                    <a:cs typeface="微软雅黑" pitchFamily="34" charset="-120"/>
                  </a:rPr>
                  <a:t>1,</a:t>
                </a:r>
                <a:r>
                  <a:rPr lang="en-US" altLang="zh-CN" b="0" i="0" dirty="0">
                    <a:solidFill>
                      <a:srgbClr val="000000"/>
                    </a:solidFill>
                    <a:latin typeface="微软雅黑" pitchFamily="34" charset="0"/>
                    <a:ea typeface="楷体" pitchFamily="34" charset="-122"/>
                    <a:cs typeface="微软雅黑" pitchFamily="34" charset="-120"/>
                  </a:rPr>
                  <a:t>即利用通法攻略中的归一性建立方程来求解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5_EX.22_1#47e351352?vop=1&amp;pid=29b26f09e&amp;color=0,0,0&amp;bbb=1&amp;hb=1"/>
              <p:cNvSpPr>
                <a:spLocks noRot="1" noChangeAspect="1" noMove="1" noResize="1" noEditPoints="1" noAdjustHandles="1" noChangeArrowheads="1" noChangeShapeType="1" noTextEdit="1"/>
              </p:cNvSpPr>
              <p:nvPr/>
            </p:nvSpPr>
            <p:spPr>
              <a:xfrm>
                <a:off x="832104" y="2029841"/>
                <a:ext cx="10533888" cy="770255"/>
              </a:xfrm>
              <a:prstGeom prst="rect">
                <a:avLst/>
              </a:prstGeom>
              <a:blipFill>
                <a:blip r:embed="rId5"/>
                <a:stretch>
                  <a:fillRect l="-1389" r="-58"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5_AS.23_1#47e351352?vop=1&amp;pid=29b26f09e&amp;color=0,0,0&amp;bbb=1&amp;hb=1"/>
              <p:cNvSpPr/>
              <p:nvPr/>
            </p:nvSpPr>
            <p:spPr>
              <a:xfrm>
                <a:off x="832104" y="2811526"/>
                <a:ext cx="10533888" cy="1109917"/>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【解析】由题意得,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=3)=</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+4</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+9</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45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𝑋</m:t>
                    </m:r>
                    <m:r>
                      <a:rPr lang="en-US" altLang="zh-CN" b="0" i="0" smtClean="0">
                        <a:solidFill>
                          <a:srgbClr val="000000"/>
                        </a:solidFill>
                        <a:latin typeface="Cambria Math" pitchFamily="34" charset="0"/>
                        <a:ea typeface="Cambria Math" pitchFamily="34" charset="-122"/>
                        <a:cs typeface="Cambria Math" pitchFamily="34" charset="-120"/>
                      </a:rPr>
                      <m:t>=2)=4</m:t>
                    </m:r>
                    <m:r>
                      <a:rPr lang="en-US" altLang="zh-CN" b="0" i="0" smtClean="0">
                        <a:solidFill>
                          <a:srgbClr val="000000"/>
                        </a:solidFill>
                        <a:latin typeface="Cambria Math" pitchFamily="34" charset="0"/>
                        <a:ea typeface="Cambria Math" pitchFamily="34" charset="-122"/>
                        <a:cs typeface="Cambria Math" pitchFamily="34" charset="-120"/>
                      </a:rPr>
                      <m:t>𝑎</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5_AS.23_1#47e351352?vop=1&amp;pid=29b26f09e&amp;color=0,0,0&amp;bbb=1&amp;hb=1"/>
              <p:cNvSpPr>
                <a:spLocks noRot="1" noChangeAspect="1" noMove="1" noResize="1" noEditPoints="1" noAdjustHandles="1" noChangeArrowheads="1" noChangeShapeType="1" noTextEdit="1"/>
              </p:cNvSpPr>
              <p:nvPr/>
            </p:nvSpPr>
            <p:spPr>
              <a:xfrm>
                <a:off x="832104" y="2811526"/>
                <a:ext cx="10533888" cy="1109917"/>
              </a:xfrm>
              <a:prstGeom prst="rect">
                <a:avLst/>
              </a:prstGeom>
              <a:blipFill>
                <a:blip r:embed="rId6"/>
                <a:stretch>
                  <a:fillRect l="-1389" b="-7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bg/>
                                          </p:spTgt>
                                        </p:tgtEl>
                                        <p:attrNameLst>
                                          <p:attrName>style.visibility</p:attrName>
                                        </p:attrNameLst>
                                      </p:cBhvr>
                                      <p:to>
                                        <p:strVal val="visible"/>
                                      </p:to>
                                    </p:set>
                                    <p:anim calcmode="lin" valueType="num">
                                      <p:cBhvr additive="base">
                                        <p:cTn id="31" dur="500" fill="hold"/>
                                        <p:tgtEl>
                                          <p:spTgt spid="5">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5">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0" end="0"/>
                                            </p:txEl>
                                          </p:spTgt>
                                        </p:tgtEl>
                                        <p:attrNameLst>
                                          <p:attrName>style.visibility</p:attrName>
                                        </p:attrNameLst>
                                      </p:cBhvr>
                                      <p:to>
                                        <p:strVal val="visible"/>
                                      </p:to>
                                    </p:set>
                                    <p:anim calcmode="lin" valueType="num">
                                      <p:cBhvr additive="base">
                                        <p:cTn id="3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
                                            <p:txEl>
                                              <p:pRg st="1" end="1"/>
                                            </p:txEl>
                                          </p:spTgt>
                                        </p:tgtEl>
                                        <p:attrNameLst>
                                          <p:attrName>style.visibility</p:attrName>
                                        </p:attrNameLst>
                                      </p:cBhvr>
                                      <p:to>
                                        <p:strVal val="visible"/>
                                      </p:to>
                                    </p:set>
                                    <p:anim calcmode="lin" valueType="num">
                                      <p:cBhvr additive="base">
                                        <p:cTn id="39"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4_1#f73b6955a?vop=1&amp;pid=29b26f09e&amp;color=0,0,0&amp;bt=1&amp;bbb=1"/>
              <p:cNvSpPr/>
              <p:nvPr/>
            </p:nvSpPr>
            <p:spPr>
              <a:xfrm>
                <a:off x="832104" y="1508760"/>
                <a:ext cx="10533888" cy="351155"/>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某校歌咏比赛中，甲班、乙班、丙班、丁班均可从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三首不同曲目中任选一首演唱.</a:t>
                </a:r>
                <a:endParaRPr lang="en-US" altLang="zh-CN" sz="1800" dirty="0"/>
              </a:p>
            </p:txBody>
          </p:sp>
        </mc:Choice>
        <mc:Fallback>
          <p:sp>
            <p:nvSpPr>
              <p:cNvPr id="2" name="QO_5_BD.24_1#f73b6955a?vop=1&amp;pid=29b26f09e&amp;color=0,0,0&amp;bt=1&amp;bbb=1"/>
              <p:cNvSpPr>
                <a:spLocks noRot="1" noChangeAspect="1" noMove="1" noResize="1" noEditPoints="1" noAdjustHandles="1" noChangeArrowheads="1" noChangeShapeType="1" noTextEdit="1"/>
              </p:cNvSpPr>
              <p:nvPr/>
            </p:nvSpPr>
            <p:spPr>
              <a:xfrm>
                <a:off x="832104" y="1508760"/>
                <a:ext cx="10533888" cy="351155"/>
              </a:xfrm>
              <a:prstGeom prst="rect">
                <a:avLst/>
              </a:prstGeom>
              <a:blipFill>
                <a:blip r:embed="rId3"/>
                <a:stretch>
                  <a:fillRect l="-1389" t="-1754" b="-40351"/>
                </a:stretch>
              </a:blipFill>
              <a:ln/>
            </p:spPr>
            <p:txBody>
              <a:bodyPr/>
              <a:lstStyle/>
              <a:p>
                <a:r>
                  <a:rPr lang="zh-CN" altLang="en-US">
                    <a:noFill/>
                  </a:rPr>
                  <a:t> </a:t>
                </a:r>
              </a:p>
            </p:txBody>
          </p:sp>
        </mc:Fallback>
      </mc:AlternateContent>
      <p:sp>
        <p:nvSpPr>
          <p:cNvPr id="3" name="QO_6_BD.25_1#08c783a14?vop=1&amp;pid=f73b6955a&amp;color=0,0,0&amp;bbb=1"/>
          <p:cNvSpPr/>
          <p:nvPr/>
        </p:nvSpPr>
        <p:spPr>
          <a:xfrm>
            <a:off x="832104" y="1863344"/>
            <a:ext cx="10533888" cy="3543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（1）求甲、乙两班选择不同曲目的概率；</a:t>
            </a:r>
            <a:endParaRPr lang="en-US" altLang="zh-CN" sz="1800" dirty="0"/>
          </a:p>
        </p:txBody>
      </p:sp>
      <mc:AlternateContent xmlns:mc="http://schemas.openxmlformats.org/markup-compatibility/2006">
        <mc:Choice xmlns:a14="http://schemas.microsoft.com/office/drawing/2010/main" Requires="a14">
          <p:sp>
            <p:nvSpPr>
              <p:cNvPr id="4" name="QO_6_AN.26_1#08c783a14?vop=1&amp;pid=f73b6955a&amp;color=0,0,0&amp;bbb=1&amp;hb=1"/>
              <p:cNvSpPr/>
              <p:nvPr/>
            </p:nvSpPr>
            <p:spPr>
              <a:xfrm>
                <a:off x="832104" y="2228596"/>
                <a:ext cx="10533888" cy="812800"/>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【解】该校歌咏比赛中,甲班、乙班均可从</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𝐶</m:t>
                    </m:r>
                  </m:oMath>
                </a14:m>
                <a:r>
                  <a:rPr lang="en-US" altLang="zh-CN" sz="1800" b="0" i="0" dirty="0">
                    <a:solidFill>
                      <a:srgbClr val="FF0000"/>
                    </a:solidFill>
                    <a:latin typeface="微软雅黑" pitchFamily="34" charset="0"/>
                    <a:ea typeface="微软雅黑" pitchFamily="34" charset="-122"/>
                    <a:cs typeface="微软雅黑" pitchFamily="34" charset="-120"/>
                  </a:rPr>
                  <a:t>三首不同曲目中任选一首,共有</a:t>
                </a:r>
                <a14:m>
                  <m:oMath xmlns:m="http://schemas.openxmlformats.org/officeDocument/2006/math">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（种）选法,甲</a:t>
                </a:r>
                <a:r>
                  <a:rPr lang="en-US" altLang="zh-CN" sz="1800" b="0" i="0">
                    <a:solidFill>
                      <a:srgbClr val="FF0000"/>
                    </a:solidFill>
                    <a:latin typeface="微软雅黑" pitchFamily="34" charset="0"/>
                    <a:ea typeface="微软雅黑" pitchFamily="34" charset="-122"/>
                    <a:cs typeface="微软雅黑" pitchFamily="34" charset="-120"/>
                  </a:rPr>
                  <a:t>、乙两</a:t>
                </a:r>
              </a:p>
              <a:p>
                <a:pPr latinLnBrk="1">
                  <a:lnSpc>
                    <a:spcPts val="3200"/>
                  </a:lnSpc>
                </a:pPr>
                <a:r>
                  <a:rPr lang="en-US" altLang="zh-CN" b="0" i="0">
                    <a:solidFill>
                      <a:srgbClr val="FF0000"/>
                    </a:solidFill>
                    <a:latin typeface="微软雅黑" pitchFamily="34" charset="0"/>
                    <a:ea typeface="微软雅黑" pitchFamily="34" charset="-122"/>
                    <a:cs typeface="微软雅黑" pitchFamily="34" charset="-120"/>
                  </a:rPr>
                  <a:t>班选择不同的曲目共有</a:t>
                </a:r>
                <a14:m>
                  <m:oMath xmlns:m="http://schemas.openxmlformats.org/officeDocument/2006/math">
                    <m:sSubSup>
                      <m:sSubSupPr>
                        <m:ctrlPr>
                          <a:rPr lang="en-US" altLang="zh-CN" b="0">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A</m:t>
                        </m:r>
                      </m:e>
                      <m:sub>
                        <m:r>
                          <a:rPr lang="en-US" altLang="zh-CN" b="0" i="0">
                            <a:solidFill>
                              <a:srgbClr val="FF0000"/>
                            </a:solidFill>
                            <a:latin typeface="Cambria Math" pitchFamily="34" charset="0"/>
                            <a:ea typeface="Cambria Math" pitchFamily="34" charset="-122"/>
                            <a:cs typeface="Cambria Math" pitchFamily="34" charset="-120"/>
                          </a:rPr>
                          <m:t>3</m:t>
                        </m:r>
                      </m:sub>
                      <m:sup>
                        <m:r>
                          <a:rPr lang="en-US" altLang="zh-CN" b="0" i="0">
                            <a:solidFill>
                              <a:srgbClr val="FF0000"/>
                            </a:solidFill>
                            <a:latin typeface="Cambria Math" pitchFamily="34" charset="0"/>
                            <a:ea typeface="Cambria Math" pitchFamily="34" charset="-122"/>
                            <a:cs typeface="Cambria Math" pitchFamily="34" charset="-120"/>
                          </a:rPr>
                          <m:t>2</m:t>
                        </m:r>
                      </m:sup>
                    </m:sSubSup>
                    <m:r>
                      <a:rPr lang="en-US" altLang="zh-CN" b="0" i="0">
                        <a:solidFill>
                          <a:srgbClr val="FF0000"/>
                        </a:solidFill>
                        <a:latin typeface="Cambria Math" pitchFamily="34" charset="0"/>
                        <a:ea typeface="Cambria Math" pitchFamily="34" charset="-122"/>
                        <a:cs typeface="Cambria Math" pitchFamily="34" charset="-120"/>
                      </a:rPr>
                      <m:t>=6</m:t>
                    </m:r>
                  </m:oMath>
                </a14:m>
                <a:r>
                  <a:rPr lang="en-US" altLang="zh-CN" b="0" i="0" dirty="0">
                    <a:solidFill>
                      <a:srgbClr val="FF0000"/>
                    </a:solidFill>
                    <a:latin typeface="微软雅黑" pitchFamily="34" charset="0"/>
                    <a:ea typeface="微软雅黑" pitchFamily="34" charset="-122"/>
                    <a:cs typeface="微软雅黑" pitchFamily="34" charset="-120"/>
                  </a:rPr>
                  <a:t>（种）选法,所以甲、乙两班选择不同曲目的概率</a:t>
                </a:r>
                <a14:m>
                  <m:oMath xmlns:m="http://schemas.openxmlformats.org/officeDocument/2006/math">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𝑃</m:t>
                        </m:r>
                      </m:e>
                      <m:sub>
                        <m:r>
                          <a:rPr lang="en-US" altLang="zh-CN" b="0" i="0">
                            <a:solidFill>
                              <a:srgbClr val="FF0000"/>
                            </a:solidFill>
                            <a:latin typeface="Cambria Math" pitchFamily="34" charset="0"/>
                            <a:ea typeface="Cambria Math" pitchFamily="34" charset="-122"/>
                            <a:cs typeface="Cambria Math" pitchFamily="34" charset="-120"/>
                          </a:rPr>
                          <m:t>1</m:t>
                        </m:r>
                      </m:sub>
                    </m:sSub>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6</m:t>
                        </m:r>
                      </m:num>
                      <m:den>
                        <m:r>
                          <a:rPr lang="en-US" altLang="zh-CN" b="0" i="0">
                            <a:solidFill>
                              <a:srgbClr val="FF0000"/>
                            </a:solidFill>
                            <a:latin typeface="Cambria Math" pitchFamily="34" charset="0"/>
                            <a:ea typeface="Cambria Math" pitchFamily="34" charset="-122"/>
                            <a:cs typeface="Cambria Math" pitchFamily="34" charset="-120"/>
                          </a:rPr>
                          <m:t>9</m:t>
                        </m:r>
                      </m:den>
                    </m:f>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2</m:t>
                        </m:r>
                      </m:num>
                      <m:den>
                        <m:r>
                          <a:rPr lang="en-US" altLang="zh-CN"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AN.26_1#08c783a14?vop=1&amp;pid=f73b6955a&amp;color=0,0,0&amp;bbb=1&amp;hb=1"/>
              <p:cNvSpPr>
                <a:spLocks noRot="1" noChangeAspect="1" noMove="1" noResize="1" noEditPoints="1" noAdjustHandles="1" noChangeArrowheads="1" noChangeShapeType="1" noTextEdit="1"/>
              </p:cNvSpPr>
              <p:nvPr/>
            </p:nvSpPr>
            <p:spPr>
              <a:xfrm>
                <a:off x="832104" y="2228596"/>
                <a:ext cx="10533888" cy="812800"/>
              </a:xfrm>
              <a:prstGeom prst="rect">
                <a:avLst/>
              </a:prstGeom>
              <a:blipFill>
                <a:blip r:embed="rId4"/>
                <a:stretch>
                  <a:fillRect l="-1389" r="-1505" b="-977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6_BD.27_1#6861fd607?vop=1&amp;pid=f73b6955a&amp;color=0,0,0&amp;bbb=1"/>
              <p:cNvSpPr/>
              <p:nvPr/>
            </p:nvSpPr>
            <p:spPr>
              <a:xfrm>
                <a:off x="832104" y="3049905"/>
                <a:ext cx="10533888" cy="354330"/>
              </a:xfrm>
              <a:prstGeom prst="rect">
                <a:avLst/>
              </a:prstGeom>
              <a:noFill/>
              <a:ln/>
            </p:spPr>
            <p:txBody>
              <a:bodyPr wrap="none" lIns="0" tIns="0" rIns="0" bIns="0" rtlCol="0" anchor="t"/>
              <a:lstStyle/>
              <a:p>
                <a:pPr algn="l"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（2）设这四个班级总共选取了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首曲目，求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的分布列.</a:t>
                </a:r>
                <a:endParaRPr lang="en-US" altLang="zh-CN" sz="1800" dirty="0"/>
              </a:p>
            </p:txBody>
          </p:sp>
        </mc:Choice>
        <mc:Fallback>
          <p:sp>
            <p:nvSpPr>
              <p:cNvPr id="5" name="QO_6_BD.27_1#6861fd607?vop=1&amp;pid=f73b6955a&amp;color=0,0,0&amp;bbb=1"/>
              <p:cNvSpPr>
                <a:spLocks noRot="1" noChangeAspect="1" noMove="1" noResize="1" noEditPoints="1" noAdjustHandles="1" noChangeArrowheads="1" noChangeShapeType="1" noTextEdit="1"/>
              </p:cNvSpPr>
              <p:nvPr/>
            </p:nvSpPr>
            <p:spPr>
              <a:xfrm>
                <a:off x="832104" y="3049905"/>
                <a:ext cx="10533888" cy="354330"/>
              </a:xfrm>
              <a:prstGeom prst="rect">
                <a:avLst/>
              </a:prstGeom>
              <a:blipFill>
                <a:blip r:embed="rId5"/>
                <a:stretch>
                  <a:fillRect l="-1389" t="-1724" b="-3965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6_AN.28_1#6861fd607?vop=1&amp;pid=f73b6955a&amp;color=0,0,0&amp;bbb=1&amp;hb=1"/>
              <p:cNvSpPr/>
              <p:nvPr/>
            </p:nvSpPr>
            <p:spPr>
              <a:xfrm>
                <a:off x="832104" y="3415157"/>
                <a:ext cx="10533888" cy="1611630"/>
              </a:xfrm>
              <a:prstGeom prst="rect">
                <a:avLst/>
              </a:prstGeom>
              <a:noFill/>
              <a:ln/>
            </p:spPr>
            <p:txBody>
              <a:bodyPr wrap="none" lIns="0" tIns="0" rIns="0" bIns="0" rtlCol="0" anchor="t"/>
              <a:lstStyle/>
              <a:p>
                <a:pPr algn="l" latinLnBrk="1">
                  <a:lnSpc>
                    <a:spcPts val="3200"/>
                  </a:lnSpc>
                </a:pPr>
                <a:r>
                  <a:rPr lang="en-US" altLang="zh-CN" sz="1800" b="0" i="0" dirty="0">
                    <a:solidFill>
                      <a:srgbClr val="FF0000"/>
                    </a:solidFill>
                    <a:latin typeface="微软雅黑" pitchFamily="34" charset="0"/>
                    <a:ea typeface="微软雅黑" pitchFamily="34" charset="-122"/>
                    <a:cs typeface="微软雅黑" pitchFamily="34" charset="-120"/>
                  </a:rPr>
                  <a:t>【解】依题意可知,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的可能取值为1,2,3，</a:t>
                </a:r>
                <a:endParaRPr lang="en-US" altLang="zh-CN" sz="1800" dirty="0"/>
              </a:p>
              <a:p>
                <a:pPr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e>
                          <m:sup>
                            <m:r>
                              <a:rPr lang="en-US" altLang="zh-CN" sz="1800" b="0" i="0">
                                <a:solidFill>
                                  <a:srgbClr val="FF0000"/>
                                </a:solidFill>
                                <a:latin typeface="Cambria Math" pitchFamily="34" charset="0"/>
                                <a:ea typeface="Cambria Math" pitchFamily="34" charset="-122"/>
                                <a:cs typeface="Cambria Math" pitchFamily="34" charset="-120"/>
                              </a:rPr>
                              <m:t>4</m:t>
                            </m:r>
                          </m:sup>
                        </m:s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27</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2</m:t>
                            </m:r>
                          </m:sup>
                        </m:sSub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2</m:t>
                            </m:r>
                          </m:e>
                          <m:sup>
                            <m:r>
                              <a:rPr lang="en-US" altLang="zh-CN" sz="1800" b="0" i="0">
                                <a:solidFill>
                                  <a:srgbClr val="FF0000"/>
                                </a:solidFill>
                                <a:latin typeface="Cambria Math" pitchFamily="34" charset="0"/>
                                <a:ea typeface="Cambria Math" pitchFamily="34" charset="-122"/>
                                <a:cs typeface="Cambria Math" pitchFamily="34" charset="-120"/>
                              </a:rPr>
                              <m:t>4</m:t>
                            </m:r>
                          </m:sup>
                        </m:sSup>
                        <m:r>
                          <a:rPr lang="en-US" altLang="zh-CN" sz="1800" b="0" i="0">
                            <a:solidFill>
                              <a:srgbClr val="FF0000"/>
                            </a:solidFill>
                            <a:latin typeface="Cambria Math" pitchFamily="34" charset="0"/>
                            <a:ea typeface="Cambria Math" pitchFamily="34" charset="-122"/>
                            <a:cs typeface="Cambria Math" pitchFamily="34" charset="-120"/>
                          </a:rPr>
                          <m:t>−2)</m:t>
                        </m:r>
                      </m:num>
                      <m:den>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e>
                          <m:sup>
                            <m:r>
                              <a:rPr lang="en-US" altLang="zh-CN" sz="1800" b="0" i="0">
                                <a:solidFill>
                                  <a:srgbClr val="FF0000"/>
                                </a:solidFill>
                                <a:latin typeface="Cambria Math" pitchFamily="34" charset="0"/>
                                <a:ea typeface="Cambria Math" pitchFamily="34" charset="-122"/>
                                <a:cs typeface="Cambria Math" pitchFamily="34" charset="-120"/>
                              </a:rPr>
                              <m:t>4</m:t>
                            </m:r>
                          </m:sup>
                        </m:s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14</m:t>
                        </m:r>
                      </m:num>
                      <m:den>
                        <m:r>
                          <a:rPr lang="en-US" altLang="zh-CN" sz="1800" b="0" i="0">
                            <a:solidFill>
                              <a:srgbClr val="FF0000"/>
                            </a:solidFill>
                            <a:latin typeface="Cambria Math" pitchFamily="34" charset="0"/>
                            <a:ea typeface="Cambria Math" pitchFamily="34" charset="-122"/>
                            <a:cs typeface="Cambria Math" pitchFamily="34" charset="-120"/>
                          </a:rPr>
                          <m:t>27</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3</m:t>
                            </m:r>
                          </m:sup>
                        </m:sSubSup>
                      </m:num>
                      <m:den>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3</m:t>
                            </m:r>
                          </m:e>
                          <m:sup>
                            <m:r>
                              <a:rPr lang="en-US" altLang="zh-CN" sz="1800" b="0" i="0">
                                <a:solidFill>
                                  <a:srgbClr val="FF0000"/>
                                </a:solidFill>
                                <a:latin typeface="Cambria Math" pitchFamily="34" charset="0"/>
                                <a:ea typeface="Cambria Math" pitchFamily="34" charset="-122"/>
                                <a:cs typeface="Cambria Math" pitchFamily="34" charset="-120"/>
                              </a:rPr>
                              <m:t>4</m:t>
                            </m:r>
                          </m:sup>
                        </m:s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（关键</a:t>
                </a:r>
                <a:r>
                  <a:rPr lang="en-US" altLang="zh-CN" sz="1800" b="0" i="0">
                    <a:solidFill>
                      <a:srgbClr val="00A0AF"/>
                    </a:solidFill>
                    <a:latin typeface="微软雅黑" pitchFamily="34" charset="0"/>
                    <a:ea typeface="楷体" pitchFamily="34" charset="-122"/>
                    <a:cs typeface="微软雅黑" pitchFamily="34" charset="-120"/>
                  </a:rPr>
                  <a:t>：正确求出各随机变量对应取</a:t>
                </a:r>
              </a:p>
              <a:p>
                <a:pPr latinLnBrk="1">
                  <a:lnSpc>
                    <a:spcPts val="3200"/>
                  </a:lnSpc>
                </a:pPr>
                <a:r>
                  <a:rPr lang="en-US" altLang="zh-CN" sz="1800" b="0" i="0">
                    <a:solidFill>
                      <a:srgbClr val="00A0AF"/>
                    </a:solidFill>
                    <a:latin typeface="微软雅黑" pitchFamily="34" charset="0"/>
                    <a:ea typeface="楷体" pitchFamily="34" charset="-122"/>
                    <a:cs typeface="微软雅黑" pitchFamily="34" charset="-120"/>
                  </a:rPr>
                  <a:t>值的概率</a:t>
                </a:r>
                <a:r>
                  <a:rPr lang="en-US" altLang="zh-CN" sz="1800" b="0" i="0" dirty="0">
                    <a:solidFill>
                      <a:srgbClr val="00A0AF"/>
                    </a:solidFill>
                    <a:latin typeface="微软雅黑" pitchFamily="34" charset="0"/>
                    <a:ea typeface="楷体"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的分布列为</a:t>
                </a:r>
                <a:endParaRPr lang="en-US" altLang="zh-CN" dirty="0"/>
              </a:p>
            </p:txBody>
          </p:sp>
        </mc:Choice>
        <mc:Fallback>
          <p:sp>
            <p:nvSpPr>
              <p:cNvPr id="6" name="QO_6_AN.28_1#6861fd607?vop=1&amp;pid=f73b6955a&amp;color=0,0,0&amp;bbb=1&amp;hb=1"/>
              <p:cNvSpPr>
                <a:spLocks noRot="1" noChangeAspect="1" noMove="1" noResize="1" noEditPoints="1" noAdjustHandles="1" noChangeArrowheads="1" noChangeShapeType="1" noTextEdit="1"/>
              </p:cNvSpPr>
              <p:nvPr/>
            </p:nvSpPr>
            <p:spPr>
              <a:xfrm>
                <a:off x="832104" y="3415157"/>
                <a:ext cx="10533888" cy="1611630"/>
              </a:xfrm>
              <a:prstGeom prst="rect">
                <a:avLst/>
              </a:prstGeom>
              <a:blipFill>
                <a:blip r:embed="rId6"/>
                <a:stretch>
                  <a:fillRect l="-1389" b="-86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2" name="QO_6_AN.28_2#6861fd607?colgroup=6,18,18,11&amp;vop=1&amp;pid=f73b6955a&amp;color=0,0,0&amp;bbb=1"/>
              <p:cNvGraphicFramePr>
                <a:graphicFrameLocks noGrp="1"/>
              </p:cNvGraphicFramePr>
              <p:nvPr>
                <p:extLst>
                  <p:ext uri="{D42A27DB-BD31-4B8C-83A1-F6EECF244321}">
                    <p14:modId xmlns:p14="http://schemas.microsoft.com/office/powerpoint/2010/main" val="93035268"/>
                  </p:ext>
                </p:extLst>
              </p:nvPr>
            </p:nvGraphicFramePr>
            <p:xfrm>
              <a:off x="832104" y="5129657"/>
              <a:ext cx="10533888" cy="806387"/>
            </p:xfrm>
            <a:graphic>
              <a:graphicData uri="http://schemas.openxmlformats.org/drawingml/2006/table">
                <a:tbl>
                  <a:tblPr/>
                  <a:tblGrid>
                    <a:gridCol w="1271016">
                      <a:extLst>
                        <a:ext uri="{9D8B030D-6E8A-4147-A177-3AD203B41FA5}">
                          <a16:colId xmlns:a16="http://schemas.microsoft.com/office/drawing/2014/main" val="20000"/>
                        </a:ext>
                      </a:extLst>
                    </a:gridCol>
                    <a:gridCol w="3474720">
                      <a:extLst>
                        <a:ext uri="{9D8B030D-6E8A-4147-A177-3AD203B41FA5}">
                          <a16:colId xmlns:a16="http://schemas.microsoft.com/office/drawing/2014/main" val="20001"/>
                        </a:ext>
                      </a:extLst>
                    </a:gridCol>
                    <a:gridCol w="3474720">
                      <a:extLst>
                        <a:ext uri="{9D8B030D-6E8A-4147-A177-3AD203B41FA5}">
                          <a16:colId xmlns:a16="http://schemas.microsoft.com/office/drawing/2014/main" val="20002"/>
                        </a:ext>
                      </a:extLst>
                    </a:gridCol>
                    <a:gridCol w="2313432">
                      <a:extLst>
                        <a:ext uri="{9D8B030D-6E8A-4147-A177-3AD203B41FA5}">
                          <a16:colId xmlns:a16="http://schemas.microsoft.com/office/drawing/2014/main" val="20003"/>
                        </a:ext>
                      </a:extLst>
                    </a:gridCol>
                  </a:tblGrid>
                  <a:tr h="339027">
                    <a:tc>
                      <a:txBody>
                        <a:bodyPr/>
                        <a:lstStyle/>
                        <a:p>
                          <a:pPr algn="ctr" latinLnBrk="1" hangingPunct="0">
                            <a:lnSpc>
                              <a:spcPts val="22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7360">
                    <a:tc>
                      <a:txBody>
                        <a:bodyPr/>
                        <a:lstStyle/>
                        <a:p>
                          <a:pPr algn="ctr" latinLnBrk="1" hangingPunct="0">
                            <a:lnSpc>
                              <a:spcPts val="22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27</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14</m:t>
                                  </m:r>
                                </m:num>
                                <m:den>
                                  <m:r>
                                    <a:rPr lang="en-US" altLang="zh-CN" sz="1400" b="0" i="0" spc="-100">
                                      <a:solidFill>
                                        <a:srgbClr val="000000"/>
                                      </a:solidFill>
                                      <a:latin typeface="Cambria Math" pitchFamily="34" charset="0"/>
                                      <a:ea typeface="Cambria Math" pitchFamily="34" charset="-122"/>
                                      <a:cs typeface="Cambria Math" pitchFamily="34" charset="-120"/>
                                    </a:rPr>
                                    <m:t>27</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3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4</m:t>
                                  </m:r>
                                </m:num>
                                <m:den>
                                  <m:r>
                                    <a:rPr lang="en-US" altLang="zh-CN" sz="1400" b="0" i="0" spc="-10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2" name="QO_6_AN.28_2#6861fd607?colgroup=6,18,18,11&amp;vop=1&amp;pid=f73b6955a&amp;color=0,0,0&amp;bbb=1"/>
              <p:cNvGraphicFramePr>
                <a:graphicFrameLocks noGrp="1"/>
              </p:cNvGraphicFramePr>
              <p:nvPr>
                <p:extLst>
                  <p:ext uri="{D42A27DB-BD31-4B8C-83A1-F6EECF244321}">
                    <p14:modId xmlns:p14="http://schemas.microsoft.com/office/powerpoint/2010/main" val="93035268"/>
                  </p:ext>
                </p:extLst>
              </p:nvPr>
            </p:nvGraphicFramePr>
            <p:xfrm>
              <a:off x="832104" y="5129657"/>
              <a:ext cx="10533888" cy="806387"/>
            </p:xfrm>
            <a:graphic>
              <a:graphicData uri="http://schemas.openxmlformats.org/drawingml/2006/table">
                <a:tbl>
                  <a:tblPr/>
                  <a:tblGrid>
                    <a:gridCol w="1271016">
                      <a:extLst>
                        <a:ext uri="{9D8B030D-6E8A-4147-A177-3AD203B41FA5}">
                          <a16:colId xmlns:a16="http://schemas.microsoft.com/office/drawing/2014/main" val="20000"/>
                        </a:ext>
                      </a:extLst>
                    </a:gridCol>
                    <a:gridCol w="3474720">
                      <a:extLst>
                        <a:ext uri="{9D8B030D-6E8A-4147-A177-3AD203B41FA5}">
                          <a16:colId xmlns:a16="http://schemas.microsoft.com/office/drawing/2014/main" val="20001"/>
                        </a:ext>
                      </a:extLst>
                    </a:gridCol>
                    <a:gridCol w="3474720">
                      <a:extLst>
                        <a:ext uri="{9D8B030D-6E8A-4147-A177-3AD203B41FA5}">
                          <a16:colId xmlns:a16="http://schemas.microsoft.com/office/drawing/2014/main" val="20002"/>
                        </a:ext>
                      </a:extLst>
                    </a:gridCol>
                    <a:gridCol w="2313432">
                      <a:extLst>
                        <a:ext uri="{9D8B030D-6E8A-4147-A177-3AD203B41FA5}">
                          <a16:colId xmlns:a16="http://schemas.microsoft.com/office/drawing/2014/main" val="20003"/>
                        </a:ext>
                      </a:extLst>
                    </a:gridCol>
                  </a:tblGrid>
                  <a:tr h="33902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478" t="-1786" r="-728230" b="-141071"/>
                          </a:stretch>
                        </a:blipFill>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67360">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478" t="-74026" r="-728230" b="-259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36842" t="-74026" r="-167018" b="-259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136842" t="-74026" r="-67018" b="-259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7"/>
                          <a:stretch>
                            <a:fillRect l="-355263" t="-74026" r="-526" b="-2597"/>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 calcmode="lin" valueType="num">
                                      <p:cBhvr additive="base">
                                        <p:cTn id="2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6">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 calcmode="lin" valueType="num">
                                      <p:cBhvr additive="base">
                                        <p:cTn id="3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 calcmode="lin" valueType="num">
                                      <p:cBhvr additive="base">
                                        <p:cTn id="3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ppt_x"/>
                                          </p:val>
                                        </p:tav>
                                        <p:tav tm="100000">
                                          <p:val>
                                            <p:strVal val="#ppt_x"/>
                                          </p:val>
                                        </p:tav>
                                      </p:tavLst>
                                    </p:anim>
                                    <p:anim calcmode="lin" valueType="num">
                                      <p:cBhvr additive="base">
                                        <p:cTn id="4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29_1#04e233492?vop=1&amp;pid=29b26f09e&amp;color=0,0,0&amp;bt=1&amp;bbb=1&amp;hb=1"/>
              <p:cNvSpPr/>
              <p:nvPr/>
            </p:nvSpPr>
            <p:spPr>
              <a:xfrm>
                <a:off x="832104" y="1508760"/>
                <a:ext cx="10533888" cy="1257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在全国硕士研究生统一招生考试中，甲、乙</a:t>
                </a:r>
                <a:r>
                  <a:rPr lang="en-US" altLang="zh-CN" sz="1800" b="0" i="0">
                    <a:solidFill>
                      <a:srgbClr val="000000"/>
                    </a:solidFill>
                    <a:latin typeface="微软雅黑" pitchFamily="34" charset="0"/>
                    <a:ea typeface="微软雅黑" pitchFamily="34" charset="-122"/>
                    <a:cs typeface="微软雅黑" pitchFamily="34" charset="-120"/>
                  </a:rPr>
                  <a:t>、丙三名应届本科毕业生都以优秀的成绩通过了某重点大</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学的初试</a:t>
                </a:r>
                <a:r>
                  <a:rPr lang="en-US" altLang="zh-CN" sz="1800" b="0" i="0" dirty="0">
                    <a:solidFill>
                      <a:srgbClr val="000000"/>
                    </a:solidFill>
                    <a:latin typeface="微软雅黑" pitchFamily="34" charset="0"/>
                    <a:ea typeface="微软雅黑" pitchFamily="34" charset="-122"/>
                    <a:cs typeface="微软雅黑" pitchFamily="34" charset="-120"/>
                  </a:rPr>
                  <a:t>，即将参加该重点大学组织的复试．已知甲、乙、丙三名同学通过复试的概率分别为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复试是否通过互不影响</a:t>
                </a:r>
                <a:r>
                  <a:rPr lang="en-US" altLang="zh-CN" b="0" i="0" dirty="0">
                    <a:solidFill>
                      <a:srgbClr val="000000"/>
                    </a:solidFill>
                    <a:latin typeface="微软雅黑" pitchFamily="34" charset="0"/>
                    <a:ea typeface="微软雅黑" pitchFamily="34" charset="-122"/>
                    <a:cs typeface="微软雅黑" pitchFamily="34" charset="-120"/>
                  </a:rPr>
                  <a:t>，且甲、乙、丙三名同学都没有通过复试的概率为</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29_1#04e233492?vop=1&amp;pid=29b26f09e&amp;color=0,0,0&amp;bt=1&amp;bbb=1&amp;hb=1"/>
              <p:cNvSpPr>
                <a:spLocks noRot="1" noChangeAspect="1" noMove="1" noResize="1" noEditPoints="1" noAdjustHandles="1" noChangeArrowheads="1" noChangeShapeType="1" noTextEdit="1"/>
              </p:cNvSpPr>
              <p:nvPr/>
            </p:nvSpPr>
            <p:spPr>
              <a:xfrm>
                <a:off x="832104" y="1508760"/>
                <a:ext cx="10533888" cy="1257300"/>
              </a:xfrm>
              <a:prstGeom prst="rect">
                <a:avLst/>
              </a:prstGeom>
              <a:blipFill>
                <a:blip r:embed="rId3"/>
                <a:stretch>
                  <a:fillRect l="-1389" r="-58" b="-631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BD.30_1#8dc0544eb?vop=1&amp;pid=04e233492&amp;color=0,0,0&amp;bbb=1"/>
              <p:cNvSpPr/>
              <p:nvPr/>
            </p:nvSpPr>
            <p:spPr>
              <a:xfrm>
                <a:off x="832104" y="2766949"/>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的值；</a:t>
                </a:r>
                <a:endParaRPr lang="en-US" altLang="zh-CN" sz="1800" dirty="0"/>
              </a:p>
            </p:txBody>
          </p:sp>
        </mc:Choice>
        <mc:Fallback>
          <p:sp>
            <p:nvSpPr>
              <p:cNvPr id="3" name="QO_6_BD.30_1#8dc0544eb?vop=1&amp;pid=04e233492&amp;color=0,0,0&amp;bbb=1"/>
              <p:cNvSpPr>
                <a:spLocks noRot="1" noChangeAspect="1" noMove="1" noResize="1" noEditPoints="1" noAdjustHandles="1" noChangeArrowheads="1" noChangeShapeType="1" noTextEdit="1"/>
              </p:cNvSpPr>
              <p:nvPr/>
            </p:nvSpPr>
            <p:spPr>
              <a:xfrm>
                <a:off x="832104" y="2766949"/>
                <a:ext cx="10533888" cy="363855"/>
              </a:xfrm>
              <a:prstGeom prst="rect">
                <a:avLst/>
              </a:prstGeom>
              <a:blipFill>
                <a:blip r:embed="rId4"/>
                <a:stretch>
                  <a:fillRect l="-1389" b="-3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AN.31_1#8dc0544eb?vop=1&amp;pid=04e233492&amp;color=0,0,0&amp;bbb=1"/>
              <p:cNvSpPr/>
              <p:nvPr/>
            </p:nvSpPr>
            <p:spPr>
              <a:xfrm>
                <a:off x="832104" y="3131439"/>
                <a:ext cx="10533888" cy="1110171"/>
              </a:xfrm>
              <a:prstGeom prst="rect">
                <a:avLst/>
              </a:prstGeom>
              <a:noFill/>
              <a:ln/>
            </p:spPr>
            <p:txBody>
              <a:bodyPr wrap="none" lIns="0" tIns="0" rIns="0" bIns="0" rtlCol="0" anchor="t"/>
              <a:lstStyle/>
              <a:p>
                <a:pPr algn="l" latinLnBrk="1">
                  <a:lnSpc>
                    <a:spcPts val="4600"/>
                  </a:lnSpc>
                </a:pPr>
                <a:r>
                  <a:rPr lang="en-US" altLang="zh-CN" sz="1800" b="0" i="0" dirty="0">
                    <a:solidFill>
                      <a:srgbClr val="FF0000"/>
                    </a:solidFill>
                    <a:latin typeface="微软雅黑" pitchFamily="34" charset="0"/>
                    <a:ea typeface="微软雅黑" pitchFamily="34" charset="-122"/>
                    <a:cs typeface="微软雅黑" pitchFamily="34" charset="-120"/>
                  </a:rPr>
                  <a:t>【解】因为甲、乙、丙三名同学都没有通过复试的概率为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𝑝</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12</m:t>
                        </m:r>
                      </m:den>
                    </m:f>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𝑝</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6_AN.31_1#8dc0544eb?vop=1&amp;pid=04e233492&amp;color=0,0,0&amp;bbb=1"/>
              <p:cNvSpPr>
                <a:spLocks noRot="1" noChangeAspect="1" noMove="1" noResize="1" noEditPoints="1" noAdjustHandles="1" noChangeArrowheads="1" noChangeShapeType="1" noTextEdit="1"/>
              </p:cNvSpPr>
              <p:nvPr/>
            </p:nvSpPr>
            <p:spPr>
              <a:xfrm>
                <a:off x="832104" y="3131439"/>
                <a:ext cx="10533888" cy="1110171"/>
              </a:xfrm>
              <a:prstGeom prst="rect">
                <a:avLst/>
              </a:prstGeom>
              <a:blipFill>
                <a:blip r:embed="rId5"/>
                <a:stretch>
                  <a:fillRect l="-1389" b="-71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2_1#8df878c54?vop=1&amp;pid=04e233492&amp;color=0,0,0&amp;bt=1&amp;bbb=1"/>
              <p:cNvSpPr/>
              <p:nvPr/>
            </p:nvSpPr>
            <p:spPr>
              <a:xfrm>
                <a:off x="832104" y="150876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（2）设甲、乙、丙三名同学中通过复试的人数为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，求随机变量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的分布列．</a:t>
                </a:r>
                <a:endParaRPr lang="en-US" altLang="zh-CN" sz="1800" dirty="0"/>
              </a:p>
            </p:txBody>
          </p:sp>
        </mc:Choice>
        <mc:Fallback>
          <p:sp>
            <p:nvSpPr>
              <p:cNvPr id="2" name="QO_6_BD.32_1#8df878c54?vop=1&amp;pid=04e233492&amp;color=0,0,0&amp;bt=1&amp;bbb=1"/>
              <p:cNvSpPr>
                <a:spLocks noRot="1" noChangeAspect="1" noMove="1" noResize="1" noEditPoints="1" noAdjustHandles="1" noChangeArrowheads="1" noChangeShapeType="1" noTextEdit="1"/>
              </p:cNvSpPr>
              <p:nvPr/>
            </p:nvSpPr>
            <p:spPr>
              <a:xfrm>
                <a:off x="832104" y="1508760"/>
                <a:ext cx="10533888" cy="363855"/>
              </a:xfrm>
              <a:prstGeom prst="rect">
                <a:avLst/>
              </a:prstGeom>
              <a:blipFill>
                <a:blip r:embed="rId3"/>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6_AN.33_1#8df878c54?vop=1&amp;pid=04e233492&amp;color=0,0,0&amp;bbb=1"/>
              <p:cNvSpPr/>
              <p:nvPr/>
            </p:nvSpPr>
            <p:spPr>
              <a:xfrm>
                <a:off x="832104" y="1875282"/>
                <a:ext cx="10533888" cy="28181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【解】由题意知，随机变量</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的可能取值为0，1，2，3．</a:t>
                </a:r>
                <a:endParaRPr lang="en-US" altLang="zh-CN" sz="1800" dirty="0"/>
              </a:p>
              <a:p>
                <a:pPr latinLnBrk="1">
                  <a:lnSpc>
                    <a:spcPts val="4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m:t>
                        </m:r>
                      </m:num>
                      <m:den>
                        <m:r>
                          <a:rPr lang="en-US" altLang="zh-CN" sz="1800" b="0" i="0">
                            <a:solidFill>
                              <a:srgbClr val="FF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以随机变量</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的分布列为</a:t>
                </a:r>
                <a:endParaRPr lang="en-US" altLang="zh-CN" sz="1800" dirty="0"/>
              </a:p>
            </p:txBody>
          </p:sp>
        </mc:Choice>
        <mc:Fallback>
          <p:sp>
            <p:nvSpPr>
              <p:cNvPr id="3" name="QO_6_AN.33_1#8df878c54?vop=1&amp;pid=04e233492&amp;color=0,0,0&amp;bbb=1"/>
              <p:cNvSpPr>
                <a:spLocks noRot="1" noChangeAspect="1" noMove="1" noResize="1" noEditPoints="1" noAdjustHandles="1" noChangeArrowheads="1" noChangeShapeType="1" noTextEdit="1"/>
              </p:cNvSpPr>
              <p:nvPr/>
            </p:nvSpPr>
            <p:spPr>
              <a:xfrm>
                <a:off x="832104" y="1875282"/>
                <a:ext cx="10533888" cy="2818130"/>
              </a:xfrm>
              <a:prstGeom prst="rect">
                <a:avLst/>
              </a:prstGeom>
              <a:blipFill>
                <a:blip r:embed="rId4"/>
                <a:stretch>
                  <a:fillRect l="-1389" b="-49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4" name="QO_6_AN.33_2#8df878c54?colgroup=4,14,9,14,9&amp;vop=1&amp;pid=04e233492&amp;color=0,0,0&amp;bbb=1"/>
              <p:cNvGraphicFramePr>
                <a:graphicFrameLocks noGrp="1"/>
              </p:cNvGraphicFramePr>
              <p:nvPr>
                <p:extLst>
                  <p:ext uri="{D42A27DB-BD31-4B8C-83A1-F6EECF244321}">
                    <p14:modId xmlns:p14="http://schemas.microsoft.com/office/powerpoint/2010/main" val="3706773010"/>
                  </p:ext>
                </p:extLst>
              </p:nvPr>
            </p:nvGraphicFramePr>
            <p:xfrm>
              <a:off x="832104" y="4825682"/>
              <a:ext cx="10524744" cy="751841"/>
            </p:xfrm>
            <a:graphic>
              <a:graphicData uri="http://schemas.openxmlformats.org/drawingml/2006/table">
                <a:tbl>
                  <a:tblPr/>
                  <a:tblGrid>
                    <a:gridCol w="1051560">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681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5</m:t>
                                  </m:r>
                                </m:num>
                                <m:den>
                                  <m:r>
                                    <a:rPr lang="en-US" altLang="zh-CN" sz="1400" b="0" i="0" spc="-100">
                                      <a:solidFill>
                                        <a:srgbClr val="00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4" name="QO_6_AN.33_2#8df878c54?colgroup=4,14,9,14,9&amp;vop=1&amp;pid=04e233492&amp;color=0,0,0&amp;bbb=1"/>
              <p:cNvGraphicFramePr>
                <a:graphicFrameLocks noGrp="1"/>
              </p:cNvGraphicFramePr>
              <p:nvPr>
                <p:extLst>
                  <p:ext uri="{D42A27DB-BD31-4B8C-83A1-F6EECF244321}">
                    <p14:modId xmlns:p14="http://schemas.microsoft.com/office/powerpoint/2010/main" val="3706773010"/>
                  </p:ext>
                </p:extLst>
              </p:nvPr>
            </p:nvGraphicFramePr>
            <p:xfrm>
              <a:off x="832104" y="4825682"/>
              <a:ext cx="10524744" cy="751841"/>
            </p:xfrm>
            <a:graphic>
              <a:graphicData uri="http://schemas.openxmlformats.org/drawingml/2006/table">
                <a:tbl>
                  <a:tblPr/>
                  <a:tblGrid>
                    <a:gridCol w="1051560">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78" t="-1923" r="-899422" b="-142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681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578" t="-73611" r="-899422"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7339" t="-73611" r="-233906"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05788" t="-73611" r="-250482"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04077" t="-73611" r="-67167" b="-277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55627" t="-73611" r="-643" b="-2778"/>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34_1#ed7e38756?vop=1&amp;pid=4b4fed7a3&amp;color=0,0,0&amp;bt=1&amp;bbb=1"/>
              <p:cNvSpPr/>
              <p:nvPr/>
            </p:nvSpPr>
            <p:spPr>
              <a:xfrm>
                <a:off x="832104" y="1508760"/>
                <a:ext cx="10533888" cy="294005"/>
              </a:xfrm>
              <a:prstGeom prst="rect">
                <a:avLst/>
              </a:prstGeom>
              <a:noFill/>
              <a:ln/>
            </p:spPr>
            <p:txBody>
              <a:bodyPr wrap="none" lIns="0" tIns="0" rIns="0" bIns="0" rtlCol="0" anchor="t"/>
              <a:lstStyle/>
              <a:p>
                <a:pPr algn="l" latinLnBrk="1">
                  <a:lnSpc>
                    <a:spcPts val="25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已知离散型随机变量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的概率分布列如表，离散型随机变量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5_BD.34_1#ed7e38756?vop=1&amp;pid=4b4fed7a3&amp;color=0,0,0&amp;bt=1&amp;bbb=1"/>
              <p:cNvSpPr>
                <a:spLocks noRot="1" noChangeAspect="1" noMove="1" noResize="1" noEditPoints="1" noAdjustHandles="1" noChangeArrowheads="1" noChangeShapeType="1" noTextEdit="1"/>
              </p:cNvSpPr>
              <p:nvPr/>
            </p:nvSpPr>
            <p:spPr>
              <a:xfrm>
                <a:off x="832104" y="1508760"/>
                <a:ext cx="10533888" cy="294005"/>
              </a:xfrm>
              <a:prstGeom prst="rect">
                <a:avLst/>
              </a:prstGeom>
              <a:blipFill>
                <a:blip r:embed="rId3"/>
                <a:stretch>
                  <a:fillRect l="-1389" t="-20833" b="-4791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5" name="QC_5_BD.34_2#ed7e38756?colgroup=6,6,13,13,13&amp;vop=1&amp;pid=4b4fed7a3&amp;color=0,0,0&amp;bbb=1"/>
              <p:cNvGraphicFramePr>
                <a:graphicFrameLocks noGrp="1"/>
              </p:cNvGraphicFramePr>
              <p:nvPr>
                <p:extLst>
                  <p:ext uri="{D42A27DB-BD31-4B8C-83A1-F6EECF244321}">
                    <p14:modId xmlns:p14="http://schemas.microsoft.com/office/powerpoint/2010/main" val="2804913555"/>
                  </p:ext>
                </p:extLst>
              </p:nvPr>
            </p:nvGraphicFramePr>
            <p:xfrm>
              <a:off x="832105" y="1936369"/>
              <a:ext cx="10536017" cy="720979"/>
            </p:xfrm>
            <a:graphic>
              <a:graphicData uri="http://schemas.openxmlformats.org/drawingml/2006/table">
                <a:tbl>
                  <a:tblPr/>
                  <a:tblGrid>
                    <a:gridCol w="1378630">
                      <a:extLst>
                        <a:ext uri="{9D8B030D-6E8A-4147-A177-3AD203B41FA5}">
                          <a16:colId xmlns:a16="http://schemas.microsoft.com/office/drawing/2014/main" val="20000"/>
                        </a:ext>
                      </a:extLst>
                    </a:gridCol>
                    <a:gridCol w="1269070">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2629439">
                      <a:extLst>
                        <a:ext uri="{9D8B030D-6E8A-4147-A177-3AD203B41FA5}">
                          <a16:colId xmlns:a16="http://schemas.microsoft.com/office/drawing/2014/main" val="20003"/>
                        </a:ext>
                      </a:extLst>
                    </a:gridCol>
                    <a:gridCol w="2629439">
                      <a:extLst>
                        <a:ext uri="{9D8B030D-6E8A-4147-A177-3AD203B41FA5}">
                          <a16:colId xmlns:a16="http://schemas.microsoft.com/office/drawing/2014/main" val="20004"/>
                        </a:ext>
                      </a:extLst>
                    </a:gridCol>
                  </a:tblGrid>
                  <a:tr h="297434">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3545">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5</m:t>
                              </m:r>
                              <m:r>
                                <a:rPr lang="en-US" altLang="zh-CN" sz="1400" b="0" i="0" spc="-10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5" name="QC_5_BD.34_2#ed7e38756?colgroup=6,6,13,13,13&amp;vop=1&amp;pid=4b4fed7a3&amp;color=0,0,0&amp;bbb=1"/>
              <p:cNvGraphicFramePr>
                <a:graphicFrameLocks noGrp="1"/>
              </p:cNvGraphicFramePr>
              <p:nvPr>
                <p:extLst>
                  <p:ext uri="{D42A27DB-BD31-4B8C-83A1-F6EECF244321}">
                    <p14:modId xmlns:p14="http://schemas.microsoft.com/office/powerpoint/2010/main" val="2804913555"/>
                  </p:ext>
                </p:extLst>
              </p:nvPr>
            </p:nvGraphicFramePr>
            <p:xfrm>
              <a:off x="832105" y="1936369"/>
              <a:ext cx="10536017" cy="720979"/>
            </p:xfrm>
            <a:graphic>
              <a:graphicData uri="http://schemas.openxmlformats.org/drawingml/2006/table">
                <a:tbl>
                  <a:tblPr/>
                  <a:tblGrid>
                    <a:gridCol w="1378630">
                      <a:extLst>
                        <a:ext uri="{9D8B030D-6E8A-4147-A177-3AD203B41FA5}">
                          <a16:colId xmlns:a16="http://schemas.microsoft.com/office/drawing/2014/main" val="20000"/>
                        </a:ext>
                      </a:extLst>
                    </a:gridCol>
                    <a:gridCol w="1269070">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2629439">
                      <a:extLst>
                        <a:ext uri="{9D8B030D-6E8A-4147-A177-3AD203B41FA5}">
                          <a16:colId xmlns:a16="http://schemas.microsoft.com/office/drawing/2014/main" val="20003"/>
                        </a:ext>
                      </a:extLst>
                    </a:gridCol>
                    <a:gridCol w="2629439">
                      <a:extLst>
                        <a:ext uri="{9D8B030D-6E8A-4147-A177-3AD203B41FA5}">
                          <a16:colId xmlns:a16="http://schemas.microsoft.com/office/drawing/2014/main" val="20004"/>
                        </a:ext>
                      </a:extLst>
                    </a:gridCol>
                  </a:tblGrid>
                  <a:tr h="29743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42" t="-6122" r="-665929" b="-146939"/>
                          </a:stretch>
                        </a:blipFill>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354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42" t="-74286" r="-665929"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9135" t="-74286" r="-623558"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0694" t="-74286" r="-200231"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1160" t="-74286" r="-100696"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0463" t="-74286" r="-463" b="-2857"/>
                          </a:stretch>
                        </a:blipFill>
                      </a:tcPr>
                    </a:tc>
                    <a:extLst>
                      <a:ext uri="{0D108BD9-81ED-4DB2-BD59-A6C34878D82A}">
                        <a16:rowId xmlns:a16="http://schemas.microsoft.com/office/drawing/2014/main" val="10001"/>
                      </a:ext>
                    </a:extLst>
                  </a:tr>
                </a:tbl>
              </a:graphicData>
            </a:graphic>
          </p:graphicFrame>
        </mc:Fallback>
      </mc:AlternateContent>
      <p:sp>
        <p:nvSpPr>
          <p:cNvPr id="4" name="QC_5_AN.35_1#ed7e38756.bracket?vop=1&amp;pid=4b4fed7a3&amp;color=0,0,0&amp;vpa=8"/>
          <p:cNvSpPr/>
          <p:nvPr/>
        </p:nvSpPr>
        <p:spPr>
          <a:xfrm>
            <a:off x="10642251" y="1502029"/>
            <a:ext cx="331788" cy="296672"/>
          </a:xfrm>
          <a:prstGeom prst="rect">
            <a:avLst/>
          </a:prstGeom>
          <a:noFill/>
          <a:ln/>
        </p:spPr>
        <p:txBody>
          <a:bodyPr wrap="none" lIns="0" tIns="0" rIns="0" bIns="0" rtlCol="0" anchor="t"/>
          <a:lstStyle/>
          <a:p>
            <a:pPr algn="ctr" latinLnBrk="1">
              <a:lnSpc>
                <a:spcPts val="25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5" name="QC_5_BD.34_3#ed7e38756.choices?vop=1&amp;pid=4b4fed7a3&amp;color=0,0,0&amp;bbb=1"/>
              <p:cNvSpPr/>
              <p:nvPr/>
            </p:nvSpPr>
            <p:spPr>
              <a:xfrm>
                <a:off x="832104" y="2787269"/>
                <a:ext cx="10533888" cy="457200"/>
              </a:xfrm>
              <a:prstGeom prst="rect">
                <a:avLst/>
              </a:prstGeom>
              <a:noFill/>
              <a:ln/>
            </p:spPr>
            <p:txBody>
              <a:bodyPr wrap="none" lIns="0" tIns="0" rIns="0" bIns="0" rtlCol="0" anchor="t"/>
              <a:lstStyle/>
              <a:p>
                <a:pPr latinLnBrk="1">
                  <a:lnSpc>
                    <a:spcPts val="3600"/>
                  </a:lnSpc>
                  <a:tabLst>
                    <a:tab pos="2750947" algn="l"/>
                    <a:tab pos="5463794" algn="l"/>
                    <a:tab pos="81004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m:t>
                        </m:r>
                      </m:num>
                      <m:den>
                        <m:r>
                          <a:rPr lang="en-US" altLang="zh-CN" sz="1800" b="0" i="0">
                            <a:solidFill>
                              <a:srgbClr val="000000"/>
                            </a:solidFill>
                            <a:latin typeface="Cambria Math" pitchFamily="34" charset="0"/>
                            <a:ea typeface="Cambria Math" pitchFamily="34" charset="-122"/>
                            <a:cs typeface="Cambria Math" pitchFamily="34" charset="-120"/>
                          </a:rPr>
                          <m:t>12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5_BD.34_3#ed7e38756.choices?vop=1&amp;pid=4b4fed7a3&amp;color=0,0,0&amp;bbb=1"/>
              <p:cNvSpPr>
                <a:spLocks noRot="1" noChangeAspect="1" noMove="1" noResize="1" noEditPoints="1" noAdjustHandles="1" noChangeArrowheads="1" noChangeShapeType="1" noTextEdit="1"/>
              </p:cNvSpPr>
              <p:nvPr/>
            </p:nvSpPr>
            <p:spPr>
              <a:xfrm>
                <a:off x="832104" y="2787269"/>
                <a:ext cx="10533888" cy="457200"/>
              </a:xfrm>
              <a:prstGeom prst="rect">
                <a:avLst/>
              </a:prstGeom>
              <a:blipFill>
                <a:blip r:embed="rId5"/>
                <a:stretch>
                  <a:fillRect l="-1389" b="-18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EX.36_1#ed7e38756?vop=1&amp;pid=4b4fed7a3&amp;color=0,0,0&amp;bbb=1&amp;hb=1"/>
              <p:cNvSpPr/>
              <p:nvPr/>
            </p:nvSpPr>
            <p:spPr>
              <a:xfrm>
                <a:off x="832104" y="3244469"/>
                <a:ext cx="10533888" cy="614680"/>
              </a:xfrm>
              <a:prstGeom prst="rect">
                <a:avLst/>
              </a:prstGeom>
              <a:noFill/>
              <a:ln/>
            </p:spPr>
            <p:txBody>
              <a:bodyPr wrap="none" lIns="0" tIns="0" rIns="0" bIns="0" rtlCol="0" anchor="t"/>
              <a:lstStyle/>
              <a:p>
                <a:pPr algn="l" latinLnBrk="1">
                  <a:lnSpc>
                    <a:spcPts val="26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根据归一性求解参数值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再根据相关随机变量分布列之间的关系求解</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的分布列</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进而求解题目要</a:t>
                </a:r>
              </a:p>
              <a:p>
                <a:pPr latinLnBrk="1">
                  <a:lnSpc>
                    <a:spcPts val="2400"/>
                  </a:lnSpc>
                </a:pPr>
                <a:r>
                  <a:rPr lang="en-US" altLang="zh-CN" b="0" i="0">
                    <a:solidFill>
                      <a:srgbClr val="000000"/>
                    </a:solidFill>
                    <a:latin typeface="微软雅黑" pitchFamily="34" charset="0"/>
                    <a:ea typeface="楷体" pitchFamily="34" charset="-122"/>
                    <a:cs typeface="微软雅黑" pitchFamily="34" charset="-120"/>
                  </a:rPr>
                  <a:t>求的</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在某个范围内的概率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C_5_EX.36_1#ed7e38756?vop=1&amp;pid=4b4fed7a3&amp;color=0,0,0&amp;bbb=1&amp;hb=1"/>
              <p:cNvSpPr>
                <a:spLocks noRot="1" noChangeAspect="1" noMove="1" noResize="1" noEditPoints="1" noAdjustHandles="1" noChangeArrowheads="1" noChangeShapeType="1" noTextEdit="1"/>
              </p:cNvSpPr>
              <p:nvPr/>
            </p:nvSpPr>
            <p:spPr>
              <a:xfrm>
                <a:off x="832104" y="3244469"/>
                <a:ext cx="10533888" cy="614680"/>
              </a:xfrm>
              <a:prstGeom prst="rect">
                <a:avLst/>
              </a:prstGeom>
              <a:blipFill>
                <a:blip r:embed="rId6"/>
                <a:stretch>
                  <a:fillRect l="-1389" t="-10891" r="-521" b="-2376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5_AS.37_1#ed7e38756?vop=1&amp;pid=4b4fed7a3&amp;color=0,0,0&amp;bbb=1"/>
              <p:cNvSpPr/>
              <p:nvPr/>
            </p:nvSpPr>
            <p:spPr>
              <a:xfrm>
                <a:off x="832104" y="3866959"/>
                <a:ext cx="10533888" cy="459232"/>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12</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,所以离散型随机变量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的概率分布列为</a:t>
                </a:r>
                <a:endParaRPr lang="en-US" altLang="zh-CN" sz="1800" dirty="0"/>
              </a:p>
            </p:txBody>
          </p:sp>
        </mc:Choice>
        <mc:Fallback>
          <p:sp>
            <p:nvSpPr>
              <p:cNvPr id="7" name="QC_5_AS.37_1#ed7e38756?vop=1&amp;pid=4b4fed7a3&amp;color=0,0,0&amp;bbb=1"/>
              <p:cNvSpPr>
                <a:spLocks noRot="1" noChangeAspect="1" noMove="1" noResize="1" noEditPoints="1" noAdjustHandles="1" noChangeArrowheads="1" noChangeShapeType="1" noTextEdit="1"/>
              </p:cNvSpPr>
              <p:nvPr/>
            </p:nvSpPr>
            <p:spPr>
              <a:xfrm>
                <a:off x="832104" y="3866959"/>
                <a:ext cx="10533888" cy="459232"/>
              </a:xfrm>
              <a:prstGeom prst="rect">
                <a:avLst/>
              </a:prstGeom>
              <a:blipFill>
                <a:blip r:embed="rId7"/>
                <a:stretch>
                  <a:fillRect l="-1389" b="-1710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9" name="QC_5_AS.37_2#ed7e38756?colgroup=4,14,9,14,9&amp;vop=1&amp;pid=4b4fed7a3&amp;color=0,0,0&amp;bbb=1"/>
              <p:cNvGraphicFramePr>
                <a:graphicFrameLocks noGrp="1"/>
              </p:cNvGraphicFramePr>
              <p:nvPr>
                <p:extLst>
                  <p:ext uri="{D42A27DB-BD31-4B8C-83A1-F6EECF244321}">
                    <p14:modId xmlns:p14="http://schemas.microsoft.com/office/powerpoint/2010/main" val="1344713533"/>
                  </p:ext>
                </p:extLst>
              </p:nvPr>
            </p:nvGraphicFramePr>
            <p:xfrm>
              <a:off x="832104" y="4460112"/>
              <a:ext cx="10524744" cy="720979"/>
            </p:xfrm>
            <a:graphic>
              <a:graphicData uri="http://schemas.openxmlformats.org/drawingml/2006/table">
                <a:tbl>
                  <a:tblPr/>
                  <a:tblGrid>
                    <a:gridCol w="1051560">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297434">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3545">
                    <a:tc>
                      <a:txBody>
                        <a:bodyPr/>
                        <a:lstStyle/>
                        <a:p>
                          <a:pPr algn="ctr" latinLnBrk="1" hangingPunct="0">
                            <a:lnSpc>
                              <a:spcPts val="18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5</m:t>
                                  </m:r>
                                </m:num>
                                <m:den>
                                  <m:r>
                                    <a:rPr lang="en-US" altLang="zh-CN" sz="1400" b="0" i="0" spc="-100">
                                      <a:solidFill>
                                        <a:srgbClr val="00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9" name="QC_5_AS.37_2#ed7e38756?colgroup=4,14,9,14,9&amp;vop=1&amp;pid=4b4fed7a3&amp;color=0,0,0&amp;bbb=1"/>
              <p:cNvGraphicFramePr>
                <a:graphicFrameLocks noGrp="1"/>
              </p:cNvGraphicFramePr>
              <p:nvPr>
                <p:extLst>
                  <p:ext uri="{D42A27DB-BD31-4B8C-83A1-F6EECF244321}">
                    <p14:modId xmlns:p14="http://schemas.microsoft.com/office/powerpoint/2010/main" val="1344713533"/>
                  </p:ext>
                </p:extLst>
              </p:nvPr>
            </p:nvGraphicFramePr>
            <p:xfrm>
              <a:off x="832104" y="4460112"/>
              <a:ext cx="10524744" cy="720979"/>
            </p:xfrm>
            <a:graphic>
              <a:graphicData uri="http://schemas.openxmlformats.org/drawingml/2006/table">
                <a:tbl>
                  <a:tblPr/>
                  <a:tblGrid>
                    <a:gridCol w="1051560">
                      <a:extLst>
                        <a:ext uri="{9D8B030D-6E8A-4147-A177-3AD203B41FA5}">
                          <a16:colId xmlns:a16="http://schemas.microsoft.com/office/drawing/2014/main" val="20000"/>
                        </a:ext>
                      </a:extLst>
                    </a:gridCol>
                    <a:gridCol w="2843784">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tblGrid>
                  <a:tr h="29743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578" t="-6122" r="-899422" b="-14693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37339" t="-6122" r="-233906" b="-146939"/>
                          </a:stretch>
                        </a:blipFill>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23545">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578" t="-74286" r="-899422"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37339" t="-74286" r="-233906"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205788" t="-74286" r="-250482"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204077" t="-74286" r="-67167" b="-285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8"/>
                          <a:stretch>
                            <a:fillRect l="-455627" t="-74286" r="-643" b="-2857"/>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9" name="QC_5_AS.37_3#ed7e38756?vop=1&amp;pid=4b4fed7a3&amp;color=0,0,0&amp;bbb=1"/>
              <p:cNvSpPr/>
              <p:nvPr/>
            </p:nvSpPr>
            <p:spPr>
              <a:xfrm>
                <a:off x="832104" y="5311012"/>
                <a:ext cx="10533888" cy="657162"/>
              </a:xfrm>
              <a:prstGeom prst="rect">
                <a:avLst/>
              </a:prstGeom>
              <a:noFill/>
              <a:ln/>
            </p:spPr>
            <p:txBody>
              <a:bodyPr wrap="none" lIns="0" tIns="0" rIns="0" bIns="0" rtlCol="0" anchor="t"/>
              <a:lstStyle/>
              <a:p>
                <a:pPr algn="l" latinLnBrk="1">
                  <a:lnSpc>
                    <a:spcPts val="2600"/>
                  </a:lnSpc>
                </a:pPr>
                <a:r>
                  <a:rPr lang="en-US" altLang="zh-CN" sz="1800" b="0" i="0" dirty="0">
                    <a:solidFill>
                      <a:srgbClr val="00A0AF"/>
                    </a:solidFill>
                    <a:latin typeface="微软雅黑" pitchFamily="34" charset="0"/>
                    <a:ea typeface="楷体" pitchFamily="34" charset="-122"/>
                    <a:cs typeface="微软雅黑" pitchFamily="34" charset="-120"/>
                  </a:rPr>
                  <a:t>（提示：求出分布列后注意运用分布列的归一性和非负性检验所求的分布列是否正确）</a:t>
                </a:r>
                <a:endParaRPr lang="en-US" altLang="zh-CN" sz="1800" dirty="0"/>
              </a:p>
              <a:p>
                <a:pPr latinLnBrk="1">
                  <a:lnSpc>
                    <a:spcPts val="2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=5)=</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12</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m:t>
                        </m:r>
                      </m:num>
                      <m:den>
                        <m:r>
                          <a:rPr lang="en-US" altLang="zh-CN" sz="1800" b="0" i="0">
                            <a:solidFill>
                              <a:srgbClr val="000000"/>
                            </a:solidFill>
                            <a:latin typeface="Cambria Math" pitchFamily="34" charset="0"/>
                            <a:ea typeface="Cambria Math" pitchFamily="34" charset="-122"/>
                            <a:cs typeface="Cambria Math" pitchFamily="34" charset="-120"/>
                          </a:rPr>
                          <m:t>12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1" i="0" dirty="0">
                    <a:solidFill>
                      <a:srgbClr val="000000"/>
                    </a:solidFill>
                    <a:latin typeface="微软雅黑" pitchFamily="34" charset="0"/>
                    <a:ea typeface="微软雅黑" pitchFamily="34" charset="-122"/>
                    <a:cs typeface="微软雅黑" pitchFamily="34" charset="-120"/>
                  </a:rPr>
                  <a:t>故选</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1"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9" name="QC_5_AS.37_3#ed7e38756?vop=1&amp;pid=4b4fed7a3&amp;color=0,0,0&amp;bbb=1"/>
              <p:cNvSpPr>
                <a:spLocks noRot="1" noChangeAspect="1" noMove="1" noResize="1" noEditPoints="1" noAdjustHandles="1" noChangeArrowheads="1" noChangeShapeType="1" noTextEdit="1"/>
              </p:cNvSpPr>
              <p:nvPr/>
            </p:nvSpPr>
            <p:spPr>
              <a:xfrm>
                <a:off x="832104" y="5311012"/>
                <a:ext cx="10533888" cy="657162"/>
              </a:xfrm>
              <a:prstGeom prst="rect">
                <a:avLst/>
              </a:prstGeom>
              <a:blipFill>
                <a:blip r:embed="rId9"/>
                <a:stretch>
                  <a:fillRect l="-1389" t="-10185" b="-1296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anim calcmode="lin" valueType="num">
                                      <p:cBhvr additive="base">
                                        <p:cTn id="39" dur="500" fill="hold"/>
                                        <p:tgtEl>
                                          <p:spTgt spid="29"/>
                                        </p:tgtEl>
                                        <p:attrNameLst>
                                          <p:attrName>ppt_x</p:attrName>
                                        </p:attrNameLst>
                                      </p:cBhvr>
                                      <p:tavLst>
                                        <p:tav tm="0">
                                          <p:val>
                                            <p:strVal val="#ppt_x"/>
                                          </p:val>
                                        </p:tav>
                                        <p:tav tm="100000">
                                          <p:val>
                                            <p:strVal val="#ppt_x"/>
                                          </p:val>
                                        </p:tav>
                                      </p:tavLst>
                                    </p:anim>
                                    <p:anim calcmode="lin" valueType="num">
                                      <p:cBhvr additive="base">
                                        <p:cTn id="40" dur="500" fill="hold"/>
                                        <p:tgtEl>
                                          <p:spTgt spid="2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
                                            <p:bg/>
                                          </p:spTgt>
                                        </p:tgtEl>
                                        <p:attrNameLst>
                                          <p:attrName>style.visibility</p:attrName>
                                        </p:attrNameLst>
                                      </p:cBhvr>
                                      <p:to>
                                        <p:strVal val="visible"/>
                                      </p:to>
                                    </p:set>
                                    <p:anim calcmode="lin" valueType="num">
                                      <p:cBhvr additive="base">
                                        <p:cTn id="43" dur="500" fill="hold"/>
                                        <p:tgtEl>
                                          <p:spTgt spid="9">
                                            <p:bg/>
                                          </p:spTgt>
                                        </p:tgtEl>
                                        <p:attrNameLst>
                                          <p:attrName>ppt_x</p:attrName>
                                        </p:attrNameLst>
                                      </p:cBhvr>
                                      <p:tavLst>
                                        <p:tav tm="0">
                                          <p:val>
                                            <p:strVal val="#ppt_x"/>
                                          </p:val>
                                        </p:tav>
                                        <p:tav tm="100000">
                                          <p:val>
                                            <p:strVal val="#ppt_x"/>
                                          </p:val>
                                        </p:tav>
                                      </p:tavLst>
                                    </p:anim>
                                    <p:anim calcmode="lin" valueType="num">
                                      <p:cBhvr additive="base">
                                        <p:cTn id="44" dur="500" fill="hold"/>
                                        <p:tgtEl>
                                          <p:spTgt spid="9">
                                            <p:bg/>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9">
                                            <p:txEl>
                                              <p:pRg st="0" end="0"/>
                                            </p:txEl>
                                          </p:spTgt>
                                        </p:tgtEl>
                                        <p:attrNameLst>
                                          <p:attrName>style.visibility</p:attrName>
                                        </p:attrNameLst>
                                      </p:cBhvr>
                                      <p:to>
                                        <p:strVal val="visible"/>
                                      </p:to>
                                    </p:set>
                                    <p:anim calcmode="lin" valueType="num">
                                      <p:cBhvr additive="base">
                                        <p:cTn id="4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
                                            <p:txEl>
                                              <p:pRg st="1" end="1"/>
                                            </p:txEl>
                                          </p:spTgt>
                                        </p:tgtEl>
                                        <p:attrNameLst>
                                          <p:attrName>style.visibility</p:attrName>
                                        </p:attrNameLst>
                                      </p:cBhvr>
                                      <p:to>
                                        <p:strVal val="visible"/>
                                      </p:to>
                                    </p:set>
                                    <p:anim calcmode="lin" valueType="num">
                                      <p:cBhvr additive="base">
                                        <p:cTn id="51"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9"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38_1#9f55d934a?vop=1&amp;pid=4b4fed7a3&amp;color=0,0,0&amp;bt=1&amp;bbb=1&amp;hb=1"/>
              <p:cNvSpPr/>
              <p:nvPr/>
            </p:nvSpPr>
            <p:spPr>
              <a:xfrm>
                <a:off x="832104" y="1508760"/>
                <a:ext cx="10533888" cy="855155"/>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是一个二维离散型随机变量，其所有可能取值为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𝑏</m:t>
                        </m:r>
                      </m:e>
                      <m:sub>
                        <m:r>
                          <a:rPr lang="en-US" altLang="zh-CN" sz="1800" b="0" i="0">
                            <a:solidFill>
                              <a:srgbClr val="000000"/>
                            </a:solidFill>
                            <a:latin typeface="Cambria Math" pitchFamily="34" charset="0"/>
                            <a:ea typeface="Cambria Math" pitchFamily="34" charset="-122"/>
                            <a:cs typeface="Cambria Math" pitchFamily="34" charset="-120"/>
                          </a:rPr>
                          <m:t>𝑗</m:t>
                        </m:r>
                      </m:sub>
                    </m:sSub>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𝑗</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.记概率</a:t>
                </a:r>
              </a:p>
              <a:p>
                <a:pPr latinLnBrk="1">
                  <a:lnSpc>
                    <a:spcPts val="34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𝑏</m:t>
                        </m:r>
                      </m:e>
                      <m:sub>
                        <m:r>
                          <a:rPr lang="en-US" altLang="zh-CN" b="0" i="0">
                            <a:solidFill>
                              <a:srgbClr val="000000"/>
                            </a:solidFill>
                            <a:latin typeface="Cambria Math" pitchFamily="34" charset="0"/>
                            <a:ea typeface="Cambria Math" pitchFamily="34" charset="-122"/>
                            <a:cs typeface="Cambria Math" pitchFamily="34" charset="-120"/>
                          </a:rPr>
                          <m:t>𝑗</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𝑝</m:t>
                        </m:r>
                      </m:e>
                      <m:sub>
                        <m:r>
                          <a:rPr lang="en-US" altLang="zh-CN" b="0" i="0">
                            <a:solidFill>
                              <a:srgbClr val="000000"/>
                            </a:solidFill>
                            <a:latin typeface="Cambria Math" pitchFamily="34" charset="0"/>
                            <a:ea typeface="Cambria Math" pitchFamily="34" charset="-122"/>
                            <a:cs typeface="Cambria Math" pitchFamily="34" charset="-120"/>
                          </a:rPr>
                          <m:t>𝑖𝑗</m:t>
                        </m:r>
                      </m:sub>
                    </m:sSub>
                  </m:oMath>
                </a14:m>
                <a:r>
                  <a:rPr lang="en-US" altLang="zh-CN" b="0" i="0" dirty="0">
                    <a:solidFill>
                      <a:srgbClr val="000000"/>
                    </a:solidFill>
                    <a:latin typeface="微软雅黑" pitchFamily="34" charset="0"/>
                    <a:ea typeface="微软雅黑" pitchFamily="34" charset="-122"/>
                    <a:cs typeface="微软雅黑" pitchFamily="34" charset="-120"/>
                  </a:rPr>
                  <a:t>.与一维的情形相似，二维离散型随机变量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的联合分布列可以如下形式表示：</a:t>
                </a:r>
                <a:endParaRPr lang="en-US" altLang="zh-CN" dirty="0"/>
              </a:p>
            </p:txBody>
          </p:sp>
        </mc:Choice>
        <mc:Fallback>
          <p:sp>
            <p:nvSpPr>
              <p:cNvPr id="2" name="QO_5_BD.38_1#9f55d934a?vop=1&amp;pid=4b4fed7a3&amp;color=0,0,0&amp;bt=1&amp;bbb=1&amp;hb=1"/>
              <p:cNvSpPr>
                <a:spLocks noRot="1" noChangeAspect="1" noMove="1" noResize="1" noEditPoints="1" noAdjustHandles="1" noChangeArrowheads="1" noChangeShapeType="1" noTextEdit="1"/>
              </p:cNvSpPr>
              <p:nvPr/>
            </p:nvSpPr>
            <p:spPr>
              <a:xfrm>
                <a:off x="832104" y="1508760"/>
                <a:ext cx="10533888" cy="855155"/>
              </a:xfrm>
              <a:prstGeom prst="rect">
                <a:avLst/>
              </a:prstGeom>
              <a:blipFill>
                <a:blip r:embed="rId3"/>
                <a:stretch>
                  <a:fillRect l="-1389" r="-752" b="-1357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6" name="QO_5_BD.38_2#9f55d934a?colgroup=16,16,16,4&amp;vop=1&amp;pid=4b4fed7a3&amp;color=0,0,0&amp;bbb=1"/>
              <p:cNvGraphicFramePr>
                <a:graphicFrameLocks noGrp="1"/>
              </p:cNvGraphicFramePr>
              <p:nvPr>
                <p:extLst>
                  <p:ext uri="{D42A27DB-BD31-4B8C-83A1-F6EECF244321}">
                    <p14:modId xmlns:p14="http://schemas.microsoft.com/office/powerpoint/2010/main" val="3270962195"/>
                  </p:ext>
                </p:extLst>
              </p:nvPr>
            </p:nvGraphicFramePr>
            <p:xfrm>
              <a:off x="832105" y="2488692"/>
              <a:ext cx="10536017" cy="1229108"/>
            </p:xfrm>
            <a:graphic>
              <a:graphicData uri="http://schemas.openxmlformats.org/drawingml/2006/table">
                <a:tbl>
                  <a:tblPr/>
                  <a:tblGrid>
                    <a:gridCol w="3179995">
                      <a:extLst>
                        <a:ext uri="{9D8B030D-6E8A-4147-A177-3AD203B41FA5}">
                          <a16:colId xmlns:a16="http://schemas.microsoft.com/office/drawing/2014/main" val="20000"/>
                        </a:ext>
                      </a:extLst>
                    </a:gridCol>
                    <a:gridCol w="3152581">
                      <a:extLst>
                        <a:ext uri="{9D8B030D-6E8A-4147-A177-3AD203B41FA5}">
                          <a16:colId xmlns:a16="http://schemas.microsoft.com/office/drawing/2014/main" val="20001"/>
                        </a:ext>
                      </a:extLst>
                    </a:gridCol>
                    <a:gridCol w="3152581">
                      <a:extLst>
                        <a:ext uri="{9D8B030D-6E8A-4147-A177-3AD203B41FA5}">
                          <a16:colId xmlns:a16="http://schemas.microsoft.com/office/drawing/2014/main" val="20002"/>
                        </a:ext>
                      </a:extLst>
                    </a:gridCol>
                    <a:gridCol w="1050860">
                      <a:extLst>
                        <a:ext uri="{9D8B030D-6E8A-4147-A177-3AD203B41FA5}">
                          <a16:colId xmlns:a16="http://schemas.microsoft.com/office/drawing/2014/main" val="20003"/>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𝑌</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𝑏</m:t>
                                  </m:r>
                                </m:e>
                                <m:sub>
                                  <m:r>
                                    <a:rPr lang="en-US" altLang="zh-CN" sz="1400" b="0" i="0" spc="-10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𝑏</m:t>
                                  </m:r>
                                </m:e>
                                <m:sub>
                                  <m:r>
                                    <a:rPr lang="en-US" altLang="zh-CN" sz="1400" b="0" i="0" spc="-10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261">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𝑎</m:t>
                                  </m:r>
                                </m:e>
                                <m:sub>
                                  <m:r>
                                    <a:rPr lang="en-US" altLang="zh-CN" sz="1400" b="0" i="0" spc="-10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𝑝</m:t>
                                  </m:r>
                                </m:e>
                                <m:sub>
                                  <m:r>
                                    <a:rPr lang="en-US" altLang="zh-CN" sz="1400" b="0" i="0" spc="-100">
                                      <a:solidFill>
                                        <a:srgbClr val="000000"/>
                                      </a:solidFill>
                                      <a:latin typeface="Cambria Math" pitchFamily="34" charset="0"/>
                                      <a:ea typeface="Cambria Math" pitchFamily="34" charset="-122"/>
                                      <a:cs typeface="Cambria Math" pitchFamily="34" charset="-120"/>
                                    </a:rPr>
                                    <m:t>11</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𝑝</m:t>
                                  </m:r>
                                </m:e>
                                <m:sub>
                                  <m:r>
                                    <a:rPr lang="en-US" altLang="zh-CN" sz="1400" b="0" i="0" spc="-100">
                                      <a:solidFill>
                                        <a:srgbClr val="000000"/>
                                      </a:solidFill>
                                      <a:latin typeface="Cambria Math" pitchFamily="34" charset="0"/>
                                      <a:ea typeface="Cambria Math" pitchFamily="34" charset="-122"/>
                                      <a:cs typeface="Cambria Math" pitchFamily="34" charset="-120"/>
                                    </a:rPr>
                                    <m:t>12</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261">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𝑎</m:t>
                                  </m:r>
                                </m:e>
                                <m:sub>
                                  <m:r>
                                    <a:rPr lang="en-US" altLang="zh-CN" sz="1400" b="0" i="0" spc="-10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𝑝</m:t>
                                  </m:r>
                                </m:e>
                                <m:sub>
                                  <m:r>
                                    <a:rPr lang="en-US" altLang="zh-CN" sz="1400" b="0" i="0" spc="-100">
                                      <a:solidFill>
                                        <a:srgbClr val="000000"/>
                                      </a:solidFill>
                                      <a:latin typeface="Cambria Math" pitchFamily="34" charset="0"/>
                                      <a:ea typeface="Cambria Math" pitchFamily="34" charset="-122"/>
                                      <a:cs typeface="Cambria Math" pitchFamily="34" charset="-120"/>
                                    </a:rPr>
                                    <m:t>21</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𝑝</m:t>
                                  </m:r>
                                </m:e>
                                <m:sub>
                                  <m:r>
                                    <a:rPr lang="en-US" altLang="zh-CN" sz="1400" b="0" i="0" spc="-100">
                                      <a:solidFill>
                                        <a:srgbClr val="000000"/>
                                      </a:solidFill>
                                      <a:latin typeface="Cambria Math" pitchFamily="34" charset="0"/>
                                      <a:ea typeface="Cambria Math" pitchFamily="34" charset="-122"/>
                                      <a:cs typeface="Cambria Math" pitchFamily="34" charset="-120"/>
                                    </a:rPr>
                                    <m:t>22</m:t>
                                  </m:r>
                                </m:sub>
                              </m:sSub>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1562">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16" name="QO_5_BD.38_2#9f55d934a?colgroup=16,16,16,4&amp;vop=1&amp;pid=4b4fed7a3&amp;color=0,0,0&amp;bbb=1"/>
              <p:cNvGraphicFramePr>
                <a:graphicFrameLocks noGrp="1"/>
              </p:cNvGraphicFramePr>
              <p:nvPr>
                <p:extLst>
                  <p:ext uri="{D42A27DB-BD31-4B8C-83A1-F6EECF244321}">
                    <p14:modId xmlns:p14="http://schemas.microsoft.com/office/powerpoint/2010/main" val="3270962195"/>
                  </p:ext>
                </p:extLst>
              </p:nvPr>
            </p:nvGraphicFramePr>
            <p:xfrm>
              <a:off x="832105" y="2488692"/>
              <a:ext cx="10536017" cy="1229108"/>
            </p:xfrm>
            <a:graphic>
              <a:graphicData uri="http://schemas.openxmlformats.org/drawingml/2006/table">
                <a:tbl>
                  <a:tblPr/>
                  <a:tblGrid>
                    <a:gridCol w="3179995">
                      <a:extLst>
                        <a:ext uri="{9D8B030D-6E8A-4147-A177-3AD203B41FA5}">
                          <a16:colId xmlns:a16="http://schemas.microsoft.com/office/drawing/2014/main" val="20000"/>
                        </a:ext>
                      </a:extLst>
                    </a:gridCol>
                    <a:gridCol w="3152581">
                      <a:extLst>
                        <a:ext uri="{9D8B030D-6E8A-4147-A177-3AD203B41FA5}">
                          <a16:colId xmlns:a16="http://schemas.microsoft.com/office/drawing/2014/main" val="20001"/>
                        </a:ext>
                      </a:extLst>
                    </a:gridCol>
                    <a:gridCol w="3152581">
                      <a:extLst>
                        <a:ext uri="{9D8B030D-6E8A-4147-A177-3AD203B41FA5}">
                          <a16:colId xmlns:a16="http://schemas.microsoft.com/office/drawing/2014/main" val="20002"/>
                        </a:ext>
                      </a:extLst>
                    </a:gridCol>
                    <a:gridCol w="1050860">
                      <a:extLst>
                        <a:ext uri="{9D8B030D-6E8A-4147-A177-3AD203B41FA5}">
                          <a16:colId xmlns:a16="http://schemas.microsoft.com/office/drawing/2014/main" val="20003"/>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92" t="-1923" r="-231609" b="-30961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161" t="-1923" r="-133849" b="-30961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0772" t="-1923" r="-33591" b="-309615"/>
                          </a:stretch>
                        </a:blipFill>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26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92" t="-106000" r="-231609" b="-2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161" t="-106000" r="-133849" b="-2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0772" t="-106000" r="-33591" b="-222000"/>
                          </a:stretch>
                        </a:blipFill>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26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92" t="-206000" r="-231609" b="-1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1161" t="-206000" r="-133849" b="-122000"/>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0772" t="-206000" r="-33591" b="-122000"/>
                          </a:stretch>
                        </a:blipFill>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1562">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Sun" panose="02010600030101010101" pitchFamily="2" charset="-122"/>
                              <a:ea typeface="SimHei" pitchFamily="34" charset="-122"/>
                              <a:cs typeface="SimHei" pitchFamily="34" charset="-120"/>
                            </a:rPr>
                            <a:t>…</a:t>
                          </a:r>
                          <a:endParaRPr lang="en-US" altLang="zh-CN" sz="1200" dirty="0">
                            <a:latin typeface="SimSun" panose="02010600030101010101" pitchFamily="2" charset="-122"/>
                          </a:endParaRPr>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mc:AlternateContent xmlns:mc="http://schemas.openxmlformats.org/markup-compatibility/2006">
        <mc:Choice xmlns:a14="http://schemas.microsoft.com/office/drawing/2010/main" Requires="a14">
          <p:sp>
            <p:nvSpPr>
              <p:cNvPr id="4" name="QO_5_BD.38_3#9f55d934a?vop=1&amp;pid=4b4fed7a3&amp;color=0,0,0&amp;bbb=1"/>
              <p:cNvSpPr/>
              <p:nvPr/>
            </p:nvSpPr>
            <p:spPr>
              <a:xfrm>
                <a:off x="832104" y="3847592"/>
                <a:ext cx="10698163"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现将3张卡片等可能地放入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两盒，记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盒中的卡片数为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盒中的卡片数为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的联合分布列.</a:t>
                </a:r>
                <a:endParaRPr lang="en-US" altLang="zh-CN" sz="1800" dirty="0"/>
              </a:p>
            </p:txBody>
          </p:sp>
        </mc:Choice>
        <mc:Fallback>
          <p:sp>
            <p:nvSpPr>
              <p:cNvPr id="4" name="QO_5_BD.38_3#9f55d934a?vop=1&amp;pid=4b4fed7a3&amp;color=0,0,0&amp;bbb=1"/>
              <p:cNvSpPr>
                <a:spLocks noRot="1" noChangeAspect="1" noMove="1" noResize="1" noEditPoints="1" noAdjustHandles="1" noChangeArrowheads="1" noChangeShapeType="1" noTextEdit="1"/>
              </p:cNvSpPr>
              <p:nvPr/>
            </p:nvSpPr>
            <p:spPr>
              <a:xfrm>
                <a:off x="832104" y="3847592"/>
                <a:ext cx="10698163" cy="363855"/>
              </a:xfrm>
              <a:prstGeom prst="rect">
                <a:avLst/>
              </a:prstGeom>
              <a:blipFill>
                <a:blip r:embed="rId5"/>
                <a:stretch>
                  <a:fillRect l="-1368" r="-456" b="-38333"/>
                </a:stretch>
              </a:blipFill>
              <a:ln/>
            </p:spPr>
            <p:txBody>
              <a:bodyPr/>
              <a:lstStyle/>
              <a:p>
                <a:r>
                  <a:rPr lang="zh-CN" altLang="en-US">
                    <a:noFill/>
                  </a:rPr>
                  <a:t> </a:t>
                </a:r>
              </a:p>
            </p:txBody>
          </p:sp>
        </mc:Fallback>
      </mc:AlternateContent>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N.39_1#9f55d934a?vop=1&amp;pid=4b4fed7a3&amp;color=0,0,0&amp;bt=1&amp;bbb=1&amp;hb=1"/>
              <p:cNvSpPr/>
              <p:nvPr/>
            </p:nvSpPr>
            <p:spPr>
              <a:xfrm>
                <a:off x="832104" y="1508760"/>
                <a:ext cx="10533888" cy="16243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【解】由题意,</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的所有可能取值为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(0,3</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(1,2</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(2,1</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,取</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(0,3</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(3,0</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(1,2</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(2,1</m:t>
                    </m:r>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FF0000"/>
                    </a:solidFill>
                    <a:latin typeface="微软雅黑" pitchFamily="34" charset="0"/>
                    <a:ea typeface="微软雅黑" pitchFamily="34" charset="-122"/>
                    <a:cs typeface="微软雅黑" pitchFamily="34" charset="-120"/>
                  </a:rPr>
                  <a:t>的概率分别相同, </a:t>
                </a:r>
              </a:p>
              <a:p>
                <a:pPr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分别记为</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1</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0</m:t>
                        </m:r>
                      </m:sup>
                    </m:sSub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8</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𝑝</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𝑋</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𝑌</m:t>
                    </m:r>
                    <m:r>
                      <a:rPr lang="en-US" altLang="zh-CN"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的联合分布列为</a:t>
                </a:r>
                <a:endParaRPr lang="en-US" altLang="zh-CN" dirty="0"/>
              </a:p>
            </p:txBody>
          </p:sp>
        </mc:Choice>
        <mc:Fallback>
          <p:sp>
            <p:nvSpPr>
              <p:cNvPr id="2" name="QO_5_AN.39_1#9f55d934a?vop=1&amp;pid=4b4fed7a3&amp;color=0,0,0&amp;bt=1&amp;bbb=1&amp;hb=1"/>
              <p:cNvSpPr>
                <a:spLocks noRot="1" noChangeAspect="1" noMove="1" noResize="1" noEditPoints="1" noAdjustHandles="1" noChangeArrowheads="1" noChangeShapeType="1" noTextEdit="1"/>
              </p:cNvSpPr>
              <p:nvPr/>
            </p:nvSpPr>
            <p:spPr>
              <a:xfrm>
                <a:off x="832104" y="1508760"/>
                <a:ext cx="10533888" cy="1624330"/>
              </a:xfrm>
              <a:prstGeom prst="rect">
                <a:avLst/>
              </a:prstGeom>
              <a:blipFill>
                <a:blip r:embed="rId3"/>
                <a:stretch>
                  <a:fillRect l="-1389" r="-1852" b="-864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7" name="QO_5_AN.39_2#9f55d934a?colgroup=10,10,10,10,10&amp;vop=1&amp;pid=4b4fed7a3&amp;color=0,0,0&amp;bbb=1"/>
              <p:cNvGraphicFramePr>
                <a:graphicFrameLocks noGrp="1"/>
              </p:cNvGraphicFramePr>
              <p:nvPr>
                <p:extLst>
                  <p:ext uri="{D42A27DB-BD31-4B8C-83A1-F6EECF244321}">
                    <p14:modId xmlns:p14="http://schemas.microsoft.com/office/powerpoint/2010/main" val="2360104643"/>
                  </p:ext>
                </p:extLst>
              </p:nvPr>
            </p:nvGraphicFramePr>
            <p:xfrm>
              <a:off x="832104" y="3264852"/>
              <a:ext cx="10524744" cy="2053400"/>
            </p:xfrm>
            <a:graphic>
              <a:graphicData uri="http://schemas.openxmlformats.org/drawingml/2006/table">
                <a:tbl>
                  <a:tblPr/>
                  <a:tblGrid>
                    <a:gridCol w="2112264">
                      <a:extLst>
                        <a:ext uri="{9D8B030D-6E8A-4147-A177-3AD203B41FA5}">
                          <a16:colId xmlns:a16="http://schemas.microsoft.com/office/drawing/2014/main" val="20000"/>
                        </a:ext>
                      </a:extLst>
                    </a:gridCol>
                    <a:gridCol w="21031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𝑌</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340">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34848">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3</m:t>
                                  </m:r>
                                </m:num>
                                <m:den>
                                  <m:r>
                                    <a:rPr lang="en-US" altLang="zh-CN" sz="1400" b="0" i="0" spc="-10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4848">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3</m:t>
                                  </m:r>
                                </m:num>
                                <m:den>
                                  <m:r>
                                    <a:rPr lang="en-US" altLang="zh-CN" sz="1400" b="0" i="0" spc="-10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4340">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p:graphicFrame>
            <p:nvGraphicFramePr>
              <p:cNvPr id="17" name="QO_5_AN.39_2#9f55d934a?colgroup=10,10,10,10,10&amp;vop=1&amp;pid=4b4fed7a3&amp;color=0,0,0&amp;bbb=1"/>
              <p:cNvGraphicFramePr>
                <a:graphicFrameLocks noGrp="1"/>
              </p:cNvGraphicFramePr>
              <p:nvPr>
                <p:extLst>
                  <p:ext uri="{D42A27DB-BD31-4B8C-83A1-F6EECF244321}">
                    <p14:modId xmlns:p14="http://schemas.microsoft.com/office/powerpoint/2010/main" val="2360104643"/>
                  </p:ext>
                </p:extLst>
              </p:nvPr>
            </p:nvGraphicFramePr>
            <p:xfrm>
              <a:off x="832104" y="3264852"/>
              <a:ext cx="10524744" cy="2053400"/>
            </p:xfrm>
            <a:graphic>
              <a:graphicData uri="http://schemas.openxmlformats.org/drawingml/2006/table">
                <a:tbl>
                  <a:tblPr/>
                  <a:tblGrid>
                    <a:gridCol w="2112264">
                      <a:extLst>
                        <a:ext uri="{9D8B030D-6E8A-4147-A177-3AD203B41FA5}">
                          <a16:colId xmlns:a16="http://schemas.microsoft.com/office/drawing/2014/main" val="20000"/>
                        </a:ext>
                      </a:extLst>
                    </a:gridCol>
                    <a:gridCol w="21031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88" t="-1923" r="-398271" b="-551923"/>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340">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00870" t="-74648" r="-580" b="-304225"/>
                          </a:stretch>
                        </a:blipFill>
                      </a:tcPr>
                    </a:tc>
                    <a:extLst>
                      <a:ext uri="{0D108BD9-81ED-4DB2-BD59-A6C34878D82A}">
                        <a16:rowId xmlns:a16="http://schemas.microsoft.com/office/drawing/2014/main" val="10001"/>
                      </a:ext>
                    </a:extLst>
                  </a:tr>
                  <a:tr h="434848">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00870" t="-172222" r="-100580" b="-200000"/>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34848">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00870" t="-272222" r="-200580" b="-100000"/>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34340">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00870" t="-377465" r="-300580" b="-14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AS.40_1#9f55d934a?vop=1&amp;pid=4b4fed7a3&amp;color=0,0,0&amp;bt=1&amp;bbb=1&amp;hb=1"/>
              <p:cNvSpPr/>
              <p:nvPr/>
            </p:nvSpPr>
            <p:spPr>
              <a:xfrm>
                <a:off x="832104" y="150876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1" i="0" dirty="0">
                    <a:solidFill>
                      <a:srgbClr val="000000"/>
                    </a:solidFill>
                    <a:latin typeface="微软雅黑" pitchFamily="34" charset="0"/>
                    <a:ea typeface="微软雅黑" pitchFamily="34" charset="-122"/>
                    <a:cs typeface="微软雅黑" pitchFamily="34" charset="-120"/>
                  </a:rPr>
                  <a:t>易错警示</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离散型随机变量取值列举不全致错</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离散型随机变量只取有限个值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并且离散型随机变量的结果可以一一列举出来</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列举过程中要做到不重</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不漏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对于本题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前提是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单独只考虑</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的可能取值为</a:t>
                </a:r>
                <a:r>
                  <a:rPr lang="en-US" altLang="zh-CN" sz="1800" b="0" i="0" dirty="0">
                    <a:solidFill>
                      <a:srgbClr val="000000"/>
                    </a:solidFill>
                    <a:latin typeface="微软雅黑" pitchFamily="34" charset="0"/>
                    <a:ea typeface="微软雅黑" pitchFamily="34" charset="-122"/>
                    <a:cs typeface="微软雅黑" pitchFamily="34" charset="-120"/>
                  </a:rPr>
                  <a:t>0,1,2,3,</a:t>
                </a:r>
                <a:r>
                  <a:rPr lang="en-US" altLang="zh-CN" sz="1800" b="0" i="0" dirty="0">
                    <a:solidFill>
                      <a:srgbClr val="000000"/>
                    </a:solidFill>
                    <a:latin typeface="微软雅黑" pitchFamily="34" charset="0"/>
                    <a:ea typeface="楷体" pitchFamily="34" charset="-122"/>
                    <a:cs typeface="微软雅黑" pitchFamily="34" charset="-120"/>
                  </a:rPr>
                  <a:t>对应的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的可能取值为</a:t>
                </a:r>
                <a:r>
                  <a:rPr lang="en-US" altLang="zh-CN" sz="1800" b="0" i="0" dirty="0">
                    <a:solidFill>
                      <a:srgbClr val="000000"/>
                    </a:solidFill>
                    <a:latin typeface="微软雅黑" pitchFamily="34" charset="0"/>
                    <a:ea typeface="微软雅黑" pitchFamily="34" charset="-122"/>
                    <a:cs typeface="微软雅黑" pitchFamily="34" charset="-120"/>
                  </a:rPr>
                  <a:t>3,2,1,0</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所以</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所有可能取值为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(0,3)</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(2,1)</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(3,0)</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注意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(0,3)</m:t>
                    </m:r>
                  </m:oMath>
                </a14:m>
                <a:r>
                  <a:rPr lang="en-US" altLang="zh-CN" b="0" i="0" dirty="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(3,0)</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(1,2)</m:t>
                    </m:r>
                  </m:oMath>
                </a14:m>
                <a:r>
                  <a:rPr lang="en-US" altLang="zh-CN" b="0" i="0" dirty="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是不同取法</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AS.40_1#9f55d934a?vop=1&amp;pid=4b4fed7a3&amp;color=0,0,0&amp;bt=1&amp;bbb=1&amp;hb=1"/>
              <p:cNvSpPr>
                <a:spLocks noRot="1" noChangeAspect="1" noMove="1" noResize="1" noEditPoints="1" noAdjustHandles="1" noChangeArrowheads="1" noChangeShapeType="1" noTextEdit="1"/>
              </p:cNvSpPr>
              <p:nvPr/>
            </p:nvSpPr>
            <p:spPr>
              <a:xfrm>
                <a:off x="832104" y="1508760"/>
                <a:ext cx="10533888" cy="1608455"/>
              </a:xfrm>
              <a:prstGeom prst="rect">
                <a:avLst/>
              </a:prstGeom>
              <a:blipFill>
                <a:blip r:embed="rId3"/>
                <a:stretch>
                  <a:fillRect l="-1389" r="-1100" b="-9125"/>
                </a:stretch>
              </a:blipFill>
              <a:ln/>
            </p:spPr>
            <p:txBody>
              <a:bodyPr/>
              <a:lstStyle/>
              <a:p>
                <a:r>
                  <a:rPr lang="zh-CN" altLang="en-US">
                    <a:noFill/>
                  </a:rPr>
                  <a:t> </a:t>
                </a:r>
              </a:p>
            </p:txBody>
          </p:sp>
        </mc:Fallback>
      </mc:AlternateContent>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1_1#2ad81aec3?vop=1&amp;pid=c7edaf74e&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服从两点分布，则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的分布列可以为(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5_BD.41_1#2ad81aec3?vop=1&amp;pid=c7edaf74e&amp;color=0,0,0&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b="-38983"/>
                </a:stretch>
              </a:blipFill>
              <a:ln/>
            </p:spPr>
            <p:txBody>
              <a:bodyPr/>
              <a:lstStyle/>
              <a:p>
                <a:r>
                  <a:rPr lang="zh-CN" altLang="en-US">
                    <a:noFill/>
                  </a:rPr>
                  <a:t> </a:t>
                </a:r>
              </a:p>
            </p:txBody>
          </p:sp>
        </mc:Fallback>
      </mc:AlternateContent>
      <p:sp>
        <p:nvSpPr>
          <p:cNvPr id="3" name="QC_5_AN.42_1#2ad81aec3.bracket?vop=1&amp;pid=c7edaf74e&amp;color=0,0,0&amp;vpa=9"/>
          <p:cNvSpPr/>
          <p:nvPr/>
        </p:nvSpPr>
        <p:spPr>
          <a:xfrm>
            <a:off x="6330474"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5_BD.41_2#2ad81aec3.choices?vop=1&amp;pid=c7edaf74e&amp;color=0,0,0&amp;bbb=1"/>
          <p:cNvSpPr/>
          <p:nvPr/>
        </p:nvSpPr>
        <p:spPr>
          <a:xfrm>
            <a:off x="832104" y="2002790"/>
            <a:ext cx="10531904" cy="3205544"/>
          </a:xfrm>
          <a:prstGeom prst="rect">
            <a:avLst/>
          </a:prstGeom>
          <a:noFill/>
          <a:ln/>
        </p:spPr>
        <p:txBody>
          <a:bodyPr wrap="none" lIns="0" tIns="0" rIns="0" bIns="0" rtlCol="0" anchor="t"/>
          <a:lstStyle/>
          <a:p>
            <a:pPr latinLnBrk="1">
              <a:lnSpc>
                <a:spcPts val="12600"/>
              </a:lnSpc>
              <a:tabLst>
                <a:tab pos="5373902"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7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70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a:p>
            <a:pPr latinLnBrk="1">
              <a:lnSpc>
                <a:spcPts val="14300"/>
              </a:lnSpc>
              <a:tabLst>
                <a:tab pos="5373902"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a:solidFill>
                  <a:srgbClr val="000000"/>
                </a:solidFill>
                <a:latin typeface="SimSun" pitchFamily="34" charset="0"/>
                <a:ea typeface="SimSun" pitchFamily="34" charset="-122"/>
                <a:cs typeface="SimSun" pitchFamily="34" charset="-120"/>
              </a:rPr>
              <a:t> </a:t>
            </a:r>
            <a:r>
              <a:rPr lang="en-US" altLang="zh-CN" sz="805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5_BD.41_2#2ad81aec3.choice_image?vop=1&amp;pid=c7edaf74e&amp;color=0,0,0&amp;tib=255,255,255&amp;ii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78338" y="2002790"/>
            <a:ext cx="3511296" cy="1600200"/>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5_BD.41_2#2ad81aec3.choice_image?vop=1&amp;pid=c7edaf74e&amp;color=0,0,0&amp;tib=255,255,255&amp;iip=2"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534880" y="2085086"/>
            <a:ext cx="3511296" cy="143560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5_BD.41_2#2ad81aec3.choice_image?vop=1&amp;pid=c7edaf74e&amp;color=0,0,0&amp;tib=255,255,255&amp;iip=3"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1170401" y="3611499"/>
            <a:ext cx="3511296" cy="162763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5_BD.41_2#2ad81aec3.choice_image?vop=1&amp;pid=c7edaf74e&amp;color=0,0,0&amp;tib=255,255,255&amp;iip=4" descr="preencoded.png"/>
          <p:cNvPicPr>
            <a:picLocks noChangeAspect="1"/>
          </p:cNvPicPr>
          <p:nvPr/>
        </p:nvPicPr>
        <p:blipFill>
          <a:blip r:embed="rId7">
            <a:clrChange>
              <a:clrFrom>
                <a:srgbClr val="FFFFFF"/>
              </a:clrFrom>
              <a:clrTo>
                <a:srgbClr val="FFFFFF">
                  <a:alpha val="0"/>
                </a:srgbClr>
              </a:clrTo>
            </a:clrChange>
          </a:blip>
          <a:stretch>
            <a:fillRect/>
          </a:stretch>
        </p:blipFill>
        <p:spPr>
          <a:xfrm>
            <a:off x="6551137" y="3700463"/>
            <a:ext cx="3511296" cy="145389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e191fa67d.fixed?pid=5f74cc87a&amp;color=195,214,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第七章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随机变量及其分布</a:t>
            </a:r>
            <a:endParaRPr lang="en-US" altLang="zh-CN" sz="4400" dirty="0"/>
          </a:p>
        </p:txBody>
      </p:sp>
      <p:sp>
        <p:nvSpPr>
          <p:cNvPr id="3" name="C_2_BD#e191fa67d.fixed?pid=5f74cc87a&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7.2</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离散型随机变量及其分布列</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C_5_AS.43_1#2ad81aec3?vop=1&amp;pid=c7edaf74e&amp;color=0,0,0&amp;bt=1&amp;bbb=1&amp;hb=1"/>
          <p:cNvSpPr/>
          <p:nvPr/>
        </p:nvSpPr>
        <p:spPr>
          <a:xfrm>
            <a:off x="832104" y="150876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【解析】根据两点分布的概念可知</a:t>
            </a:r>
            <a:r>
              <a:rPr lang="en-US" altLang="zh-CN" sz="1800" b="0" i="0" dirty="0">
                <a:solidFill>
                  <a:srgbClr val="00A0AF"/>
                </a:solidFill>
                <a:latin typeface="微软雅黑" pitchFamily="34" charset="0"/>
                <a:ea typeface="楷体" pitchFamily="34" charset="-122"/>
                <a:cs typeface="微软雅黑" pitchFamily="34" charset="-120"/>
              </a:rPr>
              <a:t>（易错：混淆两点分布的定义和性质</a:t>
            </a:r>
            <a:r>
              <a:rPr lang="en-US" altLang="zh-CN" sz="1800" b="0" i="0">
                <a:solidFill>
                  <a:srgbClr val="00A0AF"/>
                </a:solidFill>
                <a:latin typeface="微软雅黑" pitchFamily="34" charset="0"/>
                <a:ea typeface="楷体" pitchFamily="34" charset="-122"/>
                <a:cs typeface="微软雅黑" pitchFamily="34" charset="-120"/>
              </a:rPr>
              <a:t>,错误地认为两点分布的随机变量</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可以取多个值</a:t>
            </a:r>
            <a:r>
              <a:rPr lang="en-US" altLang="zh-CN" sz="1800" b="0" i="0" dirty="0">
                <a:solidFill>
                  <a:srgbClr val="00A0AF"/>
                </a:solidFill>
                <a:latin typeface="微软雅黑" pitchFamily="34" charset="0"/>
                <a:ea typeface="楷体" pitchFamily="34" charset="-122"/>
                <a:cs typeface="微软雅黑" pitchFamily="34" charset="-120"/>
              </a:rPr>
              <a:t>,或者错误地认为取两个值的概率必须相等）</a:t>
            </a:r>
            <a:r>
              <a:rPr lang="en-US" altLang="zh-CN" sz="1800" b="0" i="0" dirty="0">
                <a:solidFill>
                  <a:srgbClr val="000000"/>
                </a:solidFill>
                <a:latin typeface="微软雅黑" pitchFamily="34" charset="0"/>
                <a:ea typeface="微软雅黑" pitchFamily="34" charset="-122"/>
                <a:cs typeface="微软雅黑" pitchFamily="34" charset="-120"/>
              </a:rPr>
              <a:t>,只有C选项对应两点分布,</a:t>
            </a:r>
            <a:endParaRPr lang="en-US" altLang="zh-CN" sz="1800" dirty="0"/>
          </a:p>
          <a:p>
            <a:pPr latinLnBrk="1">
              <a:lnSpc>
                <a:spcPts val="3100"/>
              </a:lnSpc>
            </a:pPr>
            <a:r>
              <a:rPr lang="en-US" altLang="zh-CN" b="1" i="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C.</a:t>
            </a:r>
            <a:endParaRPr lang="en-US" altLang="zh-CN"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4_1#c04223a37?vop=1&amp;pid=c7edaf74e&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若某项试验的成功率是失败率的2倍，用随机变量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表示1次试验的成功次数，则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𝜉</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5_BD.44_1#c04223a37?vop=1&amp;pid=c7edaf74e&amp;color=0,0,0&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b="-38983"/>
                </a:stretch>
              </a:blipFill>
              <a:ln/>
            </p:spPr>
            <p:txBody>
              <a:bodyPr/>
              <a:lstStyle/>
              <a:p>
                <a:r>
                  <a:rPr lang="zh-CN" altLang="en-US">
                    <a:noFill/>
                  </a:rPr>
                  <a:t> </a:t>
                </a:r>
              </a:p>
            </p:txBody>
          </p:sp>
        </mc:Fallback>
      </mc:AlternateContent>
      <p:sp>
        <p:nvSpPr>
          <p:cNvPr id="3" name="QC_5_AN.45_1#c04223a37.bracket?vop=1&amp;pid=c7edaf74e&amp;color=0,0,0&amp;vpa=10"/>
          <p:cNvSpPr/>
          <p:nvPr/>
        </p:nvSpPr>
        <p:spPr>
          <a:xfrm>
            <a:off x="10611580"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4" name="QC_5_BD.44_2#c04223a37.choices?vop=1&amp;pid=c7edaf74e&amp;color=0,0,0&amp;bbb=1"/>
              <p:cNvSpPr/>
              <p:nvPr/>
            </p:nvSpPr>
            <p:spPr>
              <a:xfrm>
                <a:off x="832104" y="1875790"/>
                <a:ext cx="10533888" cy="525971"/>
              </a:xfrm>
              <a:prstGeom prst="rect">
                <a:avLst/>
              </a:prstGeom>
              <a:noFill/>
              <a:ln/>
            </p:spPr>
            <p:txBody>
              <a:bodyPr wrap="none" lIns="0" tIns="0" rIns="0" bIns="0" rtlCol="0" anchor="t"/>
              <a:lstStyle/>
              <a:p>
                <a:pPr latinLnBrk="1">
                  <a:lnSpc>
                    <a:spcPts val="4500"/>
                  </a:lnSpc>
                  <a:tabLst>
                    <a:tab pos="2725547" algn="l"/>
                    <a:tab pos="5387594" algn="l"/>
                    <a:tab pos="80623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44_2#c04223a37.choices?vop=1&amp;pid=c7edaf74e&amp;color=0,0,0&amp;bbb=1"/>
              <p:cNvSpPr>
                <a:spLocks noRot="1" noChangeAspect="1" noMove="1" noResize="1" noEditPoints="1" noAdjustHandles="1" noChangeArrowheads="1" noChangeShapeType="1" noTextEdit="1"/>
              </p:cNvSpPr>
              <p:nvPr/>
            </p:nvSpPr>
            <p:spPr>
              <a:xfrm>
                <a:off x="832104" y="1875790"/>
                <a:ext cx="10533888" cy="525971"/>
              </a:xfrm>
              <a:prstGeom prst="rect">
                <a:avLst/>
              </a:prstGeom>
              <a:blipFill>
                <a:blip r:embed="rId4"/>
                <a:stretch>
                  <a:fillRect l="-1389"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46_1#c04223a37?vop=1&amp;pid=c7edaf74e&amp;color=0,0,0&amp;bbb=1"/>
              <p:cNvSpPr/>
              <p:nvPr/>
            </p:nvSpPr>
            <p:spPr>
              <a:xfrm>
                <a:off x="832104" y="2412492"/>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【解析】由题意可设失败率为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800" b="0" i="0" dirty="0">
                    <a:solidFill>
                      <a:srgbClr val="000000"/>
                    </a:solidFill>
                    <a:latin typeface="微软雅黑" pitchFamily="34" charset="0"/>
                    <a:ea typeface="微软雅黑" pitchFamily="34" charset="-122"/>
                    <a:cs typeface="微软雅黑" pitchFamily="34" charset="-120"/>
                  </a:rPr>
                  <a:t>,则成功率为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𝑝</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的分布列为</a:t>
                </a:r>
                <a:endParaRPr lang="en-US" altLang="zh-CN" sz="1800" dirty="0"/>
              </a:p>
            </p:txBody>
          </p:sp>
        </mc:Choice>
        <mc:Fallback>
          <p:sp>
            <p:nvSpPr>
              <p:cNvPr id="5" name="QC_5_AS.46_1#c04223a37?vop=1&amp;pid=c7edaf74e&amp;color=0,0,0&amp;bbb=1"/>
              <p:cNvSpPr>
                <a:spLocks noRot="1" noChangeAspect="1" noMove="1" noResize="1" noEditPoints="1" noAdjustHandles="1" noChangeArrowheads="1" noChangeShapeType="1" noTextEdit="1"/>
              </p:cNvSpPr>
              <p:nvPr/>
            </p:nvSpPr>
            <p:spPr>
              <a:xfrm>
                <a:off x="832104" y="2412492"/>
                <a:ext cx="10533888" cy="360680"/>
              </a:xfrm>
              <a:prstGeom prst="rect">
                <a:avLst/>
              </a:prstGeom>
              <a:blipFill>
                <a:blip r:embed="rId5"/>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1" name="QC_5_AS.46_2#c04223a37?colgroup=13,13,28&amp;vop=1&amp;pid=c7edaf74e&amp;color=0,0,0&amp;bbb=1"/>
              <p:cNvGraphicFramePr>
                <a:graphicFrameLocks noGrp="1"/>
              </p:cNvGraphicFramePr>
              <p:nvPr>
                <p:extLst>
                  <p:ext uri="{D42A27DB-BD31-4B8C-83A1-F6EECF244321}">
                    <p14:modId xmlns:p14="http://schemas.microsoft.com/office/powerpoint/2010/main" val="355912166"/>
                  </p:ext>
                </p:extLst>
              </p:nvPr>
            </p:nvGraphicFramePr>
            <p:xfrm>
              <a:off x="832105" y="2903982"/>
              <a:ext cx="10536017" cy="621285"/>
            </p:xfrm>
            <a:graphic>
              <a:graphicData uri="http://schemas.openxmlformats.org/drawingml/2006/table">
                <a:tbl>
                  <a:tblPr/>
                  <a:tblGrid>
                    <a:gridCol w="2640858">
                      <a:extLst>
                        <a:ext uri="{9D8B030D-6E8A-4147-A177-3AD203B41FA5}">
                          <a16:colId xmlns:a16="http://schemas.microsoft.com/office/drawing/2014/main" val="20000"/>
                        </a:ext>
                      </a:extLst>
                    </a:gridCol>
                    <a:gridCol w="2631720">
                      <a:extLst>
                        <a:ext uri="{9D8B030D-6E8A-4147-A177-3AD203B41FA5}">
                          <a16:colId xmlns:a16="http://schemas.microsoft.com/office/drawing/2014/main" val="20001"/>
                        </a:ext>
                      </a:extLst>
                    </a:gridCol>
                    <a:gridCol w="5263439">
                      <a:extLst>
                        <a:ext uri="{9D8B030D-6E8A-4147-A177-3AD203B41FA5}">
                          <a16:colId xmlns:a16="http://schemas.microsoft.com/office/drawing/2014/main" val="20002"/>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261">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2</m:t>
                              </m:r>
                              <m:r>
                                <a:rPr lang="en-US" altLang="zh-CN" sz="1400" b="0" i="0" spc="-100">
                                  <a:solidFill>
                                    <a:srgbClr val="000000"/>
                                  </a:solidFill>
                                  <a:latin typeface="Cambria Math" pitchFamily="34" charset="0"/>
                                  <a:ea typeface="Cambria Math" pitchFamily="34" charset="-122"/>
                                  <a:cs typeface="Cambria Math" pitchFamily="34" charset="-120"/>
                                </a:rPr>
                                <m:t>𝑝</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1" name="QC_5_AS.46_2#c04223a37?colgroup=13,13,28&amp;vop=1&amp;pid=c7edaf74e&amp;color=0,0,0&amp;bbb=1"/>
              <p:cNvGraphicFramePr>
                <a:graphicFrameLocks noGrp="1"/>
              </p:cNvGraphicFramePr>
              <p:nvPr>
                <p:extLst>
                  <p:ext uri="{D42A27DB-BD31-4B8C-83A1-F6EECF244321}">
                    <p14:modId xmlns:p14="http://schemas.microsoft.com/office/powerpoint/2010/main" val="355912166"/>
                  </p:ext>
                </p:extLst>
              </p:nvPr>
            </p:nvGraphicFramePr>
            <p:xfrm>
              <a:off x="832105" y="2903982"/>
              <a:ext cx="10536017" cy="621285"/>
            </p:xfrm>
            <a:graphic>
              <a:graphicData uri="http://schemas.openxmlformats.org/drawingml/2006/table">
                <a:tbl>
                  <a:tblPr/>
                  <a:tblGrid>
                    <a:gridCol w="2640858">
                      <a:extLst>
                        <a:ext uri="{9D8B030D-6E8A-4147-A177-3AD203B41FA5}">
                          <a16:colId xmlns:a16="http://schemas.microsoft.com/office/drawing/2014/main" val="20000"/>
                        </a:ext>
                      </a:extLst>
                    </a:gridCol>
                    <a:gridCol w="2631720">
                      <a:extLst>
                        <a:ext uri="{9D8B030D-6E8A-4147-A177-3AD203B41FA5}">
                          <a16:colId xmlns:a16="http://schemas.microsoft.com/office/drawing/2014/main" val="20001"/>
                        </a:ext>
                      </a:extLst>
                    </a:gridCol>
                    <a:gridCol w="5263439">
                      <a:extLst>
                        <a:ext uri="{9D8B030D-6E8A-4147-A177-3AD203B41FA5}">
                          <a16:colId xmlns:a16="http://schemas.microsoft.com/office/drawing/2014/main" val="20002"/>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231" t="-1923" r="-299769" b="-11153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06261">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231" t="-103922" r="-299769" b="-1372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100463" t="-103922" r="-200463" b="-1372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100231" t="-103922" r="-231" b="-13725"/>
                          </a:stretch>
                        </a:blipFill>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7" name="QC_5_AS.46_3#c04223a37?vop=1&amp;pid=c7edaf74e&amp;color=0,0,0&amp;bbb=1"/>
              <p:cNvSpPr/>
              <p:nvPr/>
            </p:nvSpPr>
            <p:spPr>
              <a:xfrm>
                <a:off x="832104" y="3653282"/>
                <a:ext cx="10533888" cy="525971"/>
              </a:xfrm>
              <a:prstGeom prst="rect">
                <a:avLst/>
              </a:prstGeom>
              <a:noFill/>
              <a:ln/>
            </p:spPr>
            <p:txBody>
              <a:bodyPr wrap="none" lIns="0" tIns="0" rIns="0" bIns="0" rtlCol="0" anchor="t"/>
              <a:lstStyle/>
              <a:p>
                <a:pPr algn="l" latinLnBrk="1">
                  <a:lnSpc>
                    <a:spcPts val="45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𝑝</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𝜉</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1" i="0" dirty="0">
                    <a:solidFill>
                      <a:srgbClr val="000000"/>
                    </a:solidFill>
                    <a:latin typeface="微软雅黑" pitchFamily="34" charset="0"/>
                    <a:ea typeface="微软雅黑" pitchFamily="34" charset="-122"/>
                    <a:cs typeface="微软雅黑" pitchFamily="34" charset="-120"/>
                  </a:rPr>
                  <a:t>故选</a:t>
                </a:r>
                <a:r>
                  <a:rPr lang="en-US" altLang="zh-CN" sz="1800" b="0" i="0" dirty="0">
                    <a:solidFill>
                      <a:srgbClr val="000000"/>
                    </a:solidFill>
                    <a:latin typeface="微软雅黑" pitchFamily="34" charset="0"/>
                    <a:ea typeface="微软雅黑" pitchFamily="34" charset="-122"/>
                    <a:cs typeface="微软雅黑" pitchFamily="34" charset="-120"/>
                  </a:rPr>
                  <a:t>D</a:t>
                </a:r>
                <a:r>
                  <a:rPr lang="en-US" altLang="zh-CN" sz="1800" b="1" i="0" dirty="0">
                    <a:solidFill>
                      <a:srgbClr val="000000"/>
                    </a:solidFill>
                    <a:latin typeface="微软雅黑" pitchFamily="34" charset="0"/>
                    <a:ea typeface="微软雅黑" pitchFamily="34" charset="-122"/>
                    <a:cs typeface="微软雅黑" pitchFamily="34" charset="-120"/>
                  </a:rPr>
                  <a:t>.</a:t>
                </a:r>
                <a:endParaRPr lang="en-US" altLang="zh-CN" sz="100" dirty="0"/>
              </a:p>
            </p:txBody>
          </p:sp>
        </mc:Choice>
        <mc:Fallback>
          <p:sp>
            <p:nvSpPr>
              <p:cNvPr id="7" name="QC_5_AS.46_3#c04223a37?vop=1&amp;pid=c7edaf74e&amp;color=0,0,0&amp;bbb=1"/>
              <p:cNvSpPr>
                <a:spLocks noRot="1" noChangeAspect="1" noMove="1" noResize="1" noEditPoints="1" noAdjustHandles="1" noChangeArrowheads="1" noChangeShapeType="1" noTextEdit="1"/>
              </p:cNvSpPr>
              <p:nvPr/>
            </p:nvSpPr>
            <p:spPr>
              <a:xfrm>
                <a:off x="832104" y="3653282"/>
                <a:ext cx="10533888" cy="525971"/>
              </a:xfrm>
              <a:prstGeom prst="rect">
                <a:avLst/>
              </a:prstGeom>
              <a:blipFill>
                <a:blip r:embed="rId7"/>
                <a:stretch>
                  <a:fillRect l="-579" b="-1494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ppt_x"/>
                                          </p:val>
                                        </p:tav>
                                        <p:tav tm="100000">
                                          <p:val>
                                            <p:strVal val="#ppt_x"/>
                                          </p:val>
                                        </p:tav>
                                      </p:tavLst>
                                    </p:anim>
                                    <p:anim calcmode="lin" valueType="num">
                                      <p:cBhvr additive="base">
                                        <p:cTn id="26" dur="500" fill="hold"/>
                                        <p:tgtEl>
                                          <p:spTgt spid="2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bg/>
                                          </p:spTgt>
                                        </p:tgtEl>
                                        <p:attrNameLst>
                                          <p:attrName>style.visibility</p:attrName>
                                        </p:attrNameLst>
                                      </p:cBhvr>
                                      <p:to>
                                        <p:strVal val="visible"/>
                                      </p:to>
                                    </p:set>
                                    <p:anim calcmode="lin" valueType="num">
                                      <p:cBhvr additive="base">
                                        <p:cTn id="2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7">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7_1#fe4398d64?vop=1&amp;pid=8a812ce39&amp;color=0,0,0&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服从两点分布，</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=0)=0.34</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4_BD.47_1#fe4398d64?vop=1&amp;pid=8a812ce39&amp;color=0,0,0&amp;bt=1&amp;bbb=1"/>
              <p:cNvSpPr>
                <a:spLocks noRot="1" noChangeAspect="1" noMove="1" noResize="1" noEditPoints="1" noAdjustHandles="1" noChangeArrowheads="1" noChangeShapeType="1" noTextEdit="1"/>
              </p:cNvSpPr>
              <p:nvPr/>
            </p:nvSpPr>
            <p:spPr>
              <a:xfrm>
                <a:off x="832104" y="1080000"/>
                <a:ext cx="10533888" cy="360680"/>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4_AN.48_1#fe4398d64.bracket?vop=1&amp;pid=8a812ce39&amp;color=0,0,0&amp;vpa=11"/>
          <p:cNvSpPr/>
          <p:nvPr/>
        </p:nvSpPr>
        <p:spPr>
          <a:xfrm>
            <a:off x="7741125"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4_BD.47_2#fe4398d64.choices?vop=1&amp;pid=8a812ce39&amp;color=0,0,0&amp;bbb=1"/>
          <p:cNvSpPr/>
          <p:nvPr/>
        </p:nvSpPr>
        <p:spPr>
          <a:xfrm>
            <a:off x="832104" y="1447030"/>
            <a:ext cx="10533888" cy="360680"/>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0.57</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0.67</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0.68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0.77</a:t>
            </a:r>
            <a:endParaRPr lang="en-US" altLang="zh-CN" sz="1800" dirty="0"/>
          </a:p>
        </p:txBody>
      </p:sp>
      <mc:AlternateContent xmlns:mc="http://schemas.openxmlformats.org/markup-compatibility/2006">
        <mc:Choice xmlns:a14="http://schemas.microsoft.com/office/drawing/2010/main" Requires="a14">
          <p:sp>
            <p:nvSpPr>
              <p:cNvPr id="5" name="QC_4_AS.49_1#fe4398d64?vop=1&amp;pid=8a812ce39&amp;color=0,0,0&amp;bbb=1&amp;hb=1"/>
              <p:cNvSpPr/>
              <p:nvPr/>
            </p:nvSpPr>
            <p:spPr>
              <a:xfrm>
                <a:off x="832104" y="1811520"/>
                <a:ext cx="10533888" cy="93853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【解析】依题意可得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=0)=0.34</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1+0.34</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=0.67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3100"/>
                  </a:lnSpc>
                </a:pPr>
                <a:r>
                  <a:rPr lang="en-US" altLang="zh-CN" b="1" i="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B</a:t>
                </a:r>
                <a:r>
                  <a:rPr lang="en-US" altLang="zh-CN" b="1"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4_AS.49_1#fe4398d64?vop=1&amp;pid=8a812ce39&amp;color=0,0,0&amp;bbb=1&amp;hb=1"/>
              <p:cNvSpPr>
                <a:spLocks noRot="1" noChangeAspect="1" noMove="1" noResize="1" noEditPoints="1" noAdjustHandles="1" noChangeArrowheads="1" noChangeShapeType="1" noTextEdit="1"/>
              </p:cNvSpPr>
              <p:nvPr/>
            </p:nvSpPr>
            <p:spPr>
              <a:xfrm>
                <a:off x="832104" y="1811520"/>
                <a:ext cx="10533888" cy="938530"/>
              </a:xfrm>
              <a:prstGeom prst="rect">
                <a:avLst/>
              </a:prstGeom>
              <a:blipFill>
                <a:blip r:embed="rId4"/>
                <a:stretch>
                  <a:fillRect l="-1389" r="-1505" b="-149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0_1#d853ef896?vop=1&amp;pid=8a812ce39&amp;color=0,0,0&amp;bt=1&amp;bbb=1"/>
              <p:cNvSpPr/>
              <p:nvPr/>
            </p:nvSpPr>
            <p:spPr>
              <a:xfrm>
                <a:off x="832104" y="1080000"/>
                <a:ext cx="10533888" cy="525844"/>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𝜉</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等可能取值为1,2,3,</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，如果</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𝜉</m:t>
                    </m:r>
                    <m:r>
                      <a:rPr lang="en-US" altLang="zh-CN" sz="1800" b="0" i="0" smtClean="0">
                        <a:solidFill>
                          <a:srgbClr val="000000"/>
                        </a:solidFill>
                        <a:latin typeface="Cambria Math" pitchFamily="34" charset="0"/>
                        <a:ea typeface="Cambria Math" pitchFamily="34" charset="-122"/>
                        <a:cs typeface="Cambria Math" pitchFamily="34" charset="-120"/>
                      </a:rPr>
                      <m:t>&lt;5)=</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那么(</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4_BD.50_1#d853ef896?vop=1&amp;pid=8a812ce39&amp;color=0,0,0&amp;bt=1&amp;bbb=1"/>
              <p:cNvSpPr>
                <a:spLocks noRot="1" noChangeAspect="1" noMove="1" noResize="1" noEditPoints="1" noAdjustHandles="1" noChangeArrowheads="1" noChangeShapeType="1" noTextEdit="1"/>
              </p:cNvSpPr>
              <p:nvPr/>
            </p:nvSpPr>
            <p:spPr>
              <a:xfrm>
                <a:off x="832104" y="1080000"/>
                <a:ext cx="10533888" cy="525844"/>
              </a:xfrm>
              <a:prstGeom prst="rect">
                <a:avLst/>
              </a:prstGeom>
              <a:blipFill>
                <a:blip r:embed="rId3"/>
                <a:stretch>
                  <a:fillRect l="-1389" b="-16279"/>
                </a:stretch>
              </a:blipFill>
              <a:ln/>
            </p:spPr>
            <p:txBody>
              <a:bodyPr/>
              <a:lstStyle/>
              <a:p>
                <a:r>
                  <a:rPr lang="zh-CN" altLang="en-US">
                    <a:noFill/>
                  </a:rPr>
                  <a:t> </a:t>
                </a:r>
              </a:p>
            </p:txBody>
          </p:sp>
        </mc:Fallback>
      </mc:AlternateContent>
      <p:sp>
        <p:nvSpPr>
          <p:cNvPr id="3" name="QC_4_AN.51_1#d853ef896.bracket?vop=1&amp;pid=8a812ce39&amp;color=0,0,0&amp;vpa=12"/>
          <p:cNvSpPr/>
          <p:nvPr/>
        </p:nvSpPr>
        <p:spPr>
          <a:xfrm>
            <a:off x="8634317" y="1306250"/>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4_BD.50_2#d853ef896.choices?vop=1&amp;pid=8a812ce39&amp;color=0,0,0&amp;bbb=1"/>
              <p:cNvSpPr/>
              <p:nvPr/>
            </p:nvSpPr>
            <p:spPr>
              <a:xfrm>
                <a:off x="832104" y="1607240"/>
                <a:ext cx="10533888" cy="356235"/>
              </a:xfrm>
              <a:prstGeom prst="rect">
                <a:avLst/>
              </a:prstGeom>
              <a:noFill/>
              <a:ln/>
            </p:spPr>
            <p:txBody>
              <a:bodyPr wrap="none" lIns="0" tIns="0" rIns="0" bIns="0" rtlCol="0" anchor="t"/>
              <a:lstStyle/>
              <a:p>
                <a:pPr latinLnBrk="1">
                  <a:lnSpc>
                    <a:spcPts val="3200"/>
                  </a:lnSpc>
                  <a:tabLst>
                    <a:tab pos="2608072" algn="l"/>
                    <a:tab pos="5305044" algn="l"/>
                    <a:tab pos="80147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=6</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=15</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50_2#d853ef896.choices?vop=1&amp;pid=8a812ce39&amp;color=0,0,0&amp;bbb=1"/>
              <p:cNvSpPr>
                <a:spLocks noRot="1" noChangeAspect="1" noMove="1" noResize="1" noEditPoints="1" noAdjustHandles="1" noChangeArrowheads="1" noChangeShapeType="1" noTextEdit="1"/>
              </p:cNvSpPr>
              <p:nvPr/>
            </p:nvSpPr>
            <p:spPr>
              <a:xfrm>
                <a:off x="832104" y="1607240"/>
                <a:ext cx="10533888" cy="356235"/>
              </a:xfrm>
              <a:prstGeom prst="rect">
                <a:avLst/>
              </a:prstGeom>
              <a:blipFill>
                <a:blip r:embed="rId4"/>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52_1#d853ef896?vop=1&amp;pid=8a812ce39&amp;color=0,0,0&amp;bbb=1&amp;hb=1"/>
              <p:cNvSpPr/>
              <p:nvPr/>
            </p:nvSpPr>
            <p:spPr>
              <a:xfrm>
                <a:off x="832104" y="1971730"/>
                <a:ext cx="10533888" cy="1110044"/>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【解析】依题意可得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𝜉</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𝑛</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𝑖</m:t>
                    </m:r>
                    <m:r>
                      <a:rPr lang="en-US" altLang="zh-CN" sz="1800" b="0" i="0" smtClean="0">
                        <a:solidFill>
                          <a:srgbClr val="000000"/>
                        </a:solidFill>
                        <a:latin typeface="Cambria Math" pitchFamily="34" charset="0"/>
                        <a:ea typeface="Cambria Math" pitchFamily="34" charset="-122"/>
                        <a:cs typeface="Cambria Math" pitchFamily="34" charset="-120"/>
                      </a:rPr>
                      <m:t>=1,2,3,⋯,</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45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𝜉</m:t>
                    </m:r>
                    <m:r>
                      <a:rPr lang="en-US" altLang="zh-CN" b="0" i="0" smtClean="0">
                        <a:solidFill>
                          <a:srgbClr val="000000"/>
                        </a:solidFill>
                        <a:latin typeface="Cambria Math" pitchFamily="34" charset="0"/>
                        <a:ea typeface="Cambria Math" pitchFamily="34" charset="-122"/>
                        <a:cs typeface="Cambria Math" pitchFamily="34" charset="-120"/>
                      </a:rPr>
                      <m:t>&lt;5)=</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𝜉</m:t>
                    </m:r>
                    <m:r>
                      <a:rPr lang="en-US" altLang="zh-CN" b="0" i="0" smtClean="0">
                        <a:solidFill>
                          <a:srgbClr val="000000"/>
                        </a:solidFill>
                        <a:latin typeface="Cambria Math" pitchFamily="34" charset="0"/>
                        <a:ea typeface="Cambria Math" pitchFamily="34" charset="-122"/>
                        <a:cs typeface="Cambria Math" pitchFamily="34" charset="-120"/>
                      </a:rPr>
                      <m:t>=1)+</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𝜉</m:t>
                    </m:r>
                    <m:r>
                      <a:rPr lang="en-US" altLang="zh-CN" b="0" i="0" smtClean="0">
                        <a:solidFill>
                          <a:srgbClr val="000000"/>
                        </a:solidFill>
                        <a:latin typeface="Cambria Math" pitchFamily="34" charset="0"/>
                        <a:ea typeface="Cambria Math" pitchFamily="34" charset="-122"/>
                        <a:cs typeface="Cambria Math" pitchFamily="34" charset="-120"/>
                      </a:rPr>
                      <m:t>=2)+</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𝜉</m:t>
                    </m:r>
                    <m:r>
                      <a:rPr lang="en-US" altLang="zh-CN" b="0" i="0" smtClean="0">
                        <a:solidFill>
                          <a:srgbClr val="000000"/>
                        </a:solidFill>
                        <a:latin typeface="Cambria Math" pitchFamily="34" charset="0"/>
                        <a:ea typeface="Cambria Math" pitchFamily="34" charset="-122"/>
                        <a:cs typeface="Cambria Math" pitchFamily="34" charset="-120"/>
                      </a:rPr>
                      <m:t>=3)+</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𝜉</m:t>
                    </m:r>
                    <m:r>
                      <a:rPr lang="en-US" altLang="zh-CN" b="0" i="0" smtClean="0">
                        <a:solidFill>
                          <a:srgbClr val="000000"/>
                        </a:solidFill>
                        <a:latin typeface="Cambria Math" pitchFamily="34" charset="0"/>
                        <a:ea typeface="Cambria Math" pitchFamily="34" charset="-122"/>
                        <a:cs typeface="Cambria Math" pitchFamily="34" charset="-120"/>
                      </a:rPr>
                      <m:t>=4)=</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𝑛</m:t>
                        </m:r>
                      </m:den>
                    </m:f>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𝑛</m:t>
                    </m:r>
                    <m:r>
                      <a:rPr lang="en-US" altLang="zh-CN" b="0" i="0" smtClean="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1" i="0" dirty="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B</a:t>
                </a:r>
                <a:r>
                  <a:rPr lang="en-US" altLang="zh-CN" b="1"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C_4_AS.52_1#d853ef896?vop=1&amp;pid=8a812ce39&amp;color=0,0,0&amp;bbb=1&amp;hb=1"/>
              <p:cNvSpPr>
                <a:spLocks noRot="1" noChangeAspect="1" noMove="1" noResize="1" noEditPoints="1" noAdjustHandles="1" noChangeArrowheads="1" noChangeShapeType="1" noTextEdit="1"/>
              </p:cNvSpPr>
              <p:nvPr/>
            </p:nvSpPr>
            <p:spPr>
              <a:xfrm>
                <a:off x="832104" y="1971730"/>
                <a:ext cx="10533888" cy="1110044"/>
              </a:xfrm>
              <a:prstGeom prst="rect">
                <a:avLst/>
              </a:prstGeom>
              <a:blipFill>
                <a:blip r:embed="rId5"/>
                <a:stretch>
                  <a:fillRect l="-1389" b="-710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pic>
        <p:nvPicPr>
          <p:cNvPr id="2" name="QC_4_BD.53_1#98e6c57ba?htil=1&amp;vop=1&amp;pid=8a812ce39&amp;color=0,0,0&amp;tib=255,255,255&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242259" y="1162296"/>
            <a:ext cx="2103120" cy="137160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53_2#98e6c57ba?htil=1&amp;vop=1&amp;pid=8a812ce39&amp;color=0,0,0&amp;bt=1&amp;bbb=1&amp;hb=1&amp;hs=1"/>
              <p:cNvSpPr/>
              <p:nvPr/>
            </p:nvSpPr>
            <p:spPr>
              <a:xfrm>
                <a:off x="832104" y="1080000"/>
                <a:ext cx="833932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如图，我国古代珠算算具算盘每个档（挂珠的杆）上有7颗算珠</a:t>
                </a:r>
                <a:r>
                  <a:rPr lang="en-US" altLang="zh-CN" sz="1800" b="0" i="0">
                    <a:solidFill>
                      <a:srgbClr val="000000"/>
                    </a:solidFill>
                    <a:latin typeface="微软雅黑" pitchFamily="34" charset="0"/>
                    <a:ea typeface="微软雅黑" pitchFamily="34" charset="-122"/>
                    <a:cs typeface="微软雅黑" pitchFamily="34" charset="-120"/>
                  </a:rPr>
                  <a:t>，用梁隔</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开</a:t>
                </a:r>
                <a:r>
                  <a:rPr lang="en-US" altLang="zh-CN" sz="1800" b="0" i="0" dirty="0">
                    <a:solidFill>
                      <a:srgbClr val="000000"/>
                    </a:solidFill>
                    <a:latin typeface="微软雅黑" pitchFamily="34" charset="0"/>
                    <a:ea typeface="微软雅黑" pitchFamily="34" charset="-122"/>
                    <a:cs typeface="微软雅黑" pitchFamily="34" charset="-120"/>
                  </a:rPr>
                  <a:t>，梁上面2颗叫上珠，下面5颗叫下珠，若从某一档的7颗算珠中任取3颗</a:t>
                </a:r>
                <a:r>
                  <a:rPr lang="en-US" altLang="zh-CN" sz="1800" b="0" i="0">
                    <a:solidFill>
                      <a:srgbClr val="000000"/>
                    </a:solidFill>
                    <a:latin typeface="微软雅黑" pitchFamily="34" charset="0"/>
                    <a:ea typeface="微软雅黑" pitchFamily="34" charset="-122"/>
                    <a:cs typeface="微软雅黑" pitchFamily="34" charset="-120"/>
                  </a:rPr>
                  <a:t>，记其中</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上珠的颗数为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4_BD.53_2#98e6c57ba?htil=1&amp;vop=1&amp;pid=8a812ce39&amp;color=0,0,0&amp;bt=1&amp;bbb=1&amp;hb=1&amp;hs=1"/>
              <p:cNvSpPr>
                <a:spLocks noRot="1" noChangeAspect="1" noMove="1" noResize="1" noEditPoints="1" noAdjustHandles="1" noChangeArrowheads="1" noChangeShapeType="1" noTextEdit="1"/>
              </p:cNvSpPr>
              <p:nvPr/>
            </p:nvSpPr>
            <p:spPr>
              <a:xfrm>
                <a:off x="832104" y="1080000"/>
                <a:ext cx="8339328" cy="1189355"/>
              </a:xfrm>
              <a:prstGeom prst="rect">
                <a:avLst/>
              </a:prstGeom>
              <a:blipFill>
                <a:blip r:embed="rId4"/>
                <a:stretch>
                  <a:fillRect l="-1754" r="-1681" b="-12308"/>
                </a:stretch>
              </a:blipFill>
              <a:ln/>
            </p:spPr>
            <p:txBody>
              <a:bodyPr/>
              <a:lstStyle/>
              <a:p>
                <a:r>
                  <a:rPr lang="zh-CN" altLang="en-US">
                    <a:noFill/>
                  </a:rPr>
                  <a:t> </a:t>
                </a:r>
              </a:p>
            </p:txBody>
          </p:sp>
        </mc:Fallback>
      </mc:AlternateContent>
      <p:sp>
        <p:nvSpPr>
          <p:cNvPr id="4" name="QC_4_AN.54_1#98e6c57ba.bracket?vop=1&amp;pid=8a812ce39&amp;color=0,0,0&amp;vpa=13"/>
          <p:cNvSpPr/>
          <p:nvPr/>
        </p:nvSpPr>
        <p:spPr>
          <a:xfrm>
            <a:off x="4148487"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5" name="QC_4_BD.53_3#98e6c57ba.choices?htil=1&amp;vop=1&amp;pid=8a812ce39&amp;color=0,0,0&amp;bbb=1&amp;hs=1"/>
              <p:cNvSpPr/>
              <p:nvPr/>
            </p:nvSpPr>
            <p:spPr>
              <a:xfrm>
                <a:off x="832104" y="2275832"/>
                <a:ext cx="8339328" cy="536258"/>
              </a:xfrm>
              <a:prstGeom prst="rect">
                <a:avLst/>
              </a:prstGeom>
              <a:noFill/>
              <a:ln/>
            </p:spPr>
            <p:txBody>
              <a:bodyPr wrap="none" lIns="0" tIns="0" rIns="0" bIns="0" rtlCol="0" anchor="t"/>
              <a:lstStyle/>
              <a:p>
                <a:pPr latinLnBrk="1">
                  <a:lnSpc>
                    <a:spcPts val="4600"/>
                  </a:lnSpc>
                  <a:tabLst>
                    <a:tab pos="2148332" algn="l"/>
                    <a:tab pos="4271264" algn="l"/>
                    <a:tab pos="640689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4_BD.53_3#98e6c57ba.choices?htil=1&amp;vop=1&amp;pid=8a812ce39&amp;color=0,0,0&amp;bbb=1&amp;hs=1"/>
              <p:cNvSpPr>
                <a:spLocks noRot="1" noChangeAspect="1" noMove="1" noResize="1" noEditPoints="1" noAdjustHandles="1" noChangeArrowheads="1" noChangeShapeType="1" noTextEdit="1"/>
              </p:cNvSpPr>
              <p:nvPr/>
            </p:nvSpPr>
            <p:spPr>
              <a:xfrm>
                <a:off x="832104" y="2275832"/>
                <a:ext cx="8339328" cy="536258"/>
              </a:xfrm>
              <a:prstGeom prst="rect">
                <a:avLst/>
              </a:prstGeom>
              <a:blipFill>
                <a:blip r:embed="rId5"/>
                <a:stretch>
                  <a:fillRect l="-1754"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55_1#98e6c57ba?vop=1&amp;pid=8a812ce39&amp;color=0,0,0&amp;bbb=1&amp;hs=1"/>
              <p:cNvSpPr/>
              <p:nvPr/>
            </p:nvSpPr>
            <p:spPr>
              <a:xfrm>
                <a:off x="832104" y="2812090"/>
                <a:ext cx="10533888" cy="19050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的所有可能取值为0，1，2，</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1" i="0" dirty="0">
                    <a:solidFill>
                      <a:srgbClr val="000000"/>
                    </a:solidFill>
                    <a:latin typeface="微软雅黑" pitchFamily="34" charset="0"/>
                    <a:ea typeface="微软雅黑" pitchFamily="34" charset="-122"/>
                    <a:cs typeface="微软雅黑" pitchFamily="34" charset="-120"/>
                  </a:rPr>
                  <a:t>故选</a:t>
                </a:r>
                <a:r>
                  <a:rPr lang="en-US" altLang="zh-CN" sz="1800" b="0" i="0" dirty="0">
                    <a:solidFill>
                      <a:srgbClr val="000000"/>
                    </a:solidFill>
                    <a:latin typeface="微软雅黑" pitchFamily="34" charset="0"/>
                    <a:ea typeface="微软雅黑" pitchFamily="34" charset="-122"/>
                    <a:cs typeface="微软雅黑" pitchFamily="34" charset="-120"/>
                  </a:rPr>
                  <a:t>A.</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一</a:t>
                </a:r>
                <a:r>
                  <a:rPr lang="en-US" altLang="zh-CN" sz="1800" b="1" i="0">
                    <a:solidFill>
                      <a:srgbClr val="000000"/>
                    </a:solidFill>
                    <a:latin typeface="微软雅黑" pitchFamily="34" charset="0"/>
                    <a:ea typeface="微软雅黑" pitchFamily="34" charset="-122"/>
                    <a:cs typeface="微软雅黑" pitchFamily="34" charset="-120"/>
                  </a:rPr>
                  <a:t>题多解</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由题意可知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的所有可能取值为</a:t>
                </a:r>
                <a:r>
                  <a:rPr lang="en-US" altLang="zh-CN" sz="1800" b="0" i="0" dirty="0">
                    <a:solidFill>
                      <a:srgbClr val="000000"/>
                    </a:solidFill>
                    <a:latin typeface="微软雅黑" pitchFamily="34" charset="0"/>
                    <a:ea typeface="微软雅黑" pitchFamily="34" charset="-122"/>
                    <a:cs typeface="微软雅黑" pitchFamily="34" charset="-120"/>
                  </a:rPr>
                  <a:t>0，1，2，</a:t>
                </a:r>
                <a:endParaRPr lang="en-US" altLang="zh-CN" sz="1800" dirty="0"/>
              </a:p>
              <a:p>
                <a:pPr latinLnBrk="1">
                  <a:lnSpc>
                    <a:spcPts val="4200"/>
                  </a:lnSpc>
                </a:pPr>
                <a:r>
                  <a:rPr lang="en-US" altLang="zh-CN" b="0" i="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3</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C_4_AS.55_1#98e6c57ba?vop=1&amp;pid=8a812ce39&amp;color=0,0,0&amp;bbb=1&amp;hs=1"/>
              <p:cNvSpPr>
                <a:spLocks noRot="1" noChangeAspect="1" noMove="1" noResize="1" noEditPoints="1" noAdjustHandles="1" noChangeArrowheads="1" noChangeShapeType="1" noTextEdit="1"/>
              </p:cNvSpPr>
              <p:nvPr/>
            </p:nvSpPr>
            <p:spPr>
              <a:xfrm>
                <a:off x="832104" y="2812090"/>
                <a:ext cx="10533888" cy="1905000"/>
              </a:xfrm>
              <a:prstGeom prst="rect">
                <a:avLst/>
              </a:prstGeom>
              <a:blipFill>
                <a:blip r:embed="rId6"/>
                <a:stretch>
                  <a:fillRect l="-1389" b="-19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6_1#ac9616a55?vop=1&amp;pid=8a812ce39&amp;color=0,0,0&amp;bt=1&amp;bbb=1&amp;hb=1"/>
              <p:cNvSpPr/>
              <p:nvPr/>
            </p:nvSpPr>
            <p:spPr>
              <a:xfrm>
                <a:off x="832104" y="1080000"/>
                <a:ext cx="10533888" cy="798830"/>
              </a:xfrm>
              <a:prstGeom prst="rect">
                <a:avLst/>
              </a:prstGeom>
              <a:noFill/>
              <a:ln/>
            </p:spPr>
            <p:txBody>
              <a:bodyPr wrap="none" lIns="0" tIns="0" rIns="0" bIns="0" rtlCol="0" anchor="t"/>
              <a:lstStyle/>
              <a:p>
                <a:pPr algn="l" latinLnBrk="1">
                  <a:lnSpc>
                    <a:spcPts val="39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均服从两点分布，若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26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𝑋𝑌</m:t>
                    </m:r>
                    <m:r>
                      <a:rPr lang="en-US" altLang="zh-CN"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56_1#ac9616a55?vop=1&amp;pid=8a812ce39&amp;color=0,0,0&amp;bt=1&amp;bbb=1&amp;hb=1"/>
              <p:cNvSpPr>
                <a:spLocks noRot="1" noChangeAspect="1" noMove="1" noResize="1" noEditPoints="1" noAdjustHandles="1" noChangeArrowheads="1" noChangeShapeType="1" noTextEdit="1"/>
              </p:cNvSpPr>
              <p:nvPr/>
            </p:nvSpPr>
            <p:spPr>
              <a:xfrm>
                <a:off x="832104" y="1080000"/>
                <a:ext cx="10533888" cy="798830"/>
              </a:xfrm>
              <a:prstGeom prst="rect">
                <a:avLst/>
              </a:prstGeom>
              <a:blipFill>
                <a:blip r:embed="rId3"/>
                <a:stretch>
                  <a:fillRect l="-1389" b="-18321"/>
                </a:stretch>
              </a:blipFill>
              <a:ln/>
            </p:spPr>
            <p:txBody>
              <a:bodyPr/>
              <a:lstStyle/>
              <a:p>
                <a:r>
                  <a:rPr lang="zh-CN" altLang="en-US">
                    <a:noFill/>
                  </a:rPr>
                  <a:t> </a:t>
                </a:r>
              </a:p>
            </p:txBody>
          </p:sp>
        </mc:Fallback>
      </mc:AlternateContent>
      <p:sp>
        <p:nvSpPr>
          <p:cNvPr id="3" name="QC_4_AN.57_1#ac9616a55.bracket?vop=1&amp;pid=8a812ce39&amp;color=0,0,0&amp;vpa=14"/>
          <p:cNvSpPr/>
          <p:nvPr/>
        </p:nvSpPr>
        <p:spPr>
          <a:xfrm>
            <a:off x="2304574" y="1563680"/>
            <a:ext cx="331788" cy="306197"/>
          </a:xfrm>
          <a:prstGeom prst="rect">
            <a:avLst/>
          </a:prstGeom>
          <a:noFill/>
          <a:ln/>
        </p:spPr>
        <p:txBody>
          <a:bodyPr wrap="none" lIns="0" tIns="0" rIns="0" bIns="0" rtlCol="0" anchor="t"/>
          <a:lstStyle/>
          <a:p>
            <a:pPr algn="ctr" latinLnBrk="1">
              <a:lnSpc>
                <a:spcPts val="26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mc:AlternateContent xmlns:mc="http://schemas.openxmlformats.org/markup-compatibility/2006">
        <mc:Choice xmlns:a14="http://schemas.microsoft.com/office/drawing/2010/main" Requires="a14">
          <p:sp>
            <p:nvSpPr>
              <p:cNvPr id="4" name="QC_4_BD.56_2#ac9616a55.choices?vop=1&amp;pid=8a812ce39&amp;color=0,0,0&amp;bbb=1"/>
              <p:cNvSpPr/>
              <p:nvPr/>
            </p:nvSpPr>
            <p:spPr>
              <a:xfrm>
                <a:off x="832104" y="1888481"/>
                <a:ext cx="10533888" cy="459296"/>
              </a:xfrm>
              <a:prstGeom prst="rect">
                <a:avLst/>
              </a:prstGeom>
              <a:noFill/>
              <a:ln/>
            </p:spPr>
            <p:txBody>
              <a:bodyPr wrap="none" lIns="0" tIns="0" rIns="0" bIns="0" rtlCol="0" anchor="t"/>
              <a:lstStyle/>
              <a:p>
                <a:pPr latinLnBrk="1">
                  <a:lnSpc>
                    <a:spcPts val="38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4_BD.56_2#ac9616a55.choices?vop=1&amp;pid=8a812ce39&amp;color=0,0,0&amp;bbb=1"/>
              <p:cNvSpPr>
                <a:spLocks noRot="1" noChangeAspect="1" noMove="1" noResize="1" noEditPoints="1" noAdjustHandles="1" noChangeArrowheads="1" noChangeShapeType="1" noTextEdit="1"/>
              </p:cNvSpPr>
              <p:nvPr/>
            </p:nvSpPr>
            <p:spPr>
              <a:xfrm>
                <a:off x="832104" y="1888481"/>
                <a:ext cx="10533888" cy="459296"/>
              </a:xfrm>
              <a:prstGeom prst="rect">
                <a:avLst/>
              </a:prstGeom>
              <a:blipFill>
                <a:blip r:embed="rId4"/>
                <a:stretch>
                  <a:fillRect l="-1389" b="-17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AS.58_1#ac9616a55?vop=1&amp;pid=8a812ce39&amp;color=0,0,0&amp;bbb=1"/>
              <p:cNvSpPr/>
              <p:nvPr/>
            </p:nvSpPr>
            <p:spPr>
              <a:xfrm>
                <a:off x="832104" y="2352412"/>
                <a:ext cx="10533888" cy="3291396"/>
              </a:xfrm>
              <a:prstGeom prst="rect">
                <a:avLst/>
              </a:prstGeom>
              <a:noFill/>
              <a:ln/>
            </p:spPr>
            <p:txBody>
              <a:bodyPr wrap="none" lIns="0" tIns="0" rIns="0" bIns="0" rtlCol="0" anchor="t"/>
              <a:lstStyle/>
              <a:p>
                <a:pPr algn="l" latinLnBrk="1">
                  <a:lnSpc>
                    <a:spcPts val="3900"/>
                  </a:lnSpc>
                </a:pPr>
                <a:r>
                  <a:rPr lang="en-US" altLang="zh-CN" sz="1800" b="0" i="0" dirty="0">
                    <a:solidFill>
                      <a:srgbClr val="000000"/>
                    </a:solidFill>
                    <a:latin typeface="微软雅黑" pitchFamily="34" charset="0"/>
                    <a:ea typeface="微软雅黑" pitchFamily="34" charset="-122"/>
                    <a:cs typeface="微软雅黑" pitchFamily="34" charset="-120"/>
                  </a:rPr>
                  <a:t>【解析】因为随机变量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微软雅黑" pitchFamily="34" charset="-122"/>
                    <a:cs typeface="微软雅黑" pitchFamily="34" charset="-120"/>
                  </a:rPr>
                  <a:t>均服从两点分布,且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9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又</a:t>
                </a:r>
                <a:r>
                  <a:rPr lang="en-US" altLang="zh-CN" sz="1800" b="0" i="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=0)=</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𝑋𝑌</m:t>
                    </m:r>
                    <m:r>
                      <a:rPr lang="en-US" altLang="zh-CN" sz="1800" b="0" i="0">
                        <a:solidFill>
                          <a:srgbClr val="000000"/>
                        </a:solidFill>
                        <a:latin typeface="Cambria Math" pitchFamily="34" charset="0"/>
                        <a:ea typeface="Cambria Math" pitchFamily="34" charset="-122"/>
                        <a:cs typeface="Cambria Math" pitchFamily="34" charset="-120"/>
                      </a:rPr>
                      <m:t>=0)=1−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=1)=1−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C_4_AS.58_1#ac9616a55?vop=1&amp;pid=8a812ce39&amp;color=0,0,0&amp;bbb=1"/>
              <p:cNvSpPr>
                <a:spLocks noRot="1" noChangeAspect="1" noMove="1" noResize="1" noEditPoints="1" noAdjustHandles="1" noChangeArrowheads="1" noChangeShapeType="1" noTextEdit="1"/>
              </p:cNvSpPr>
              <p:nvPr/>
            </p:nvSpPr>
            <p:spPr>
              <a:xfrm>
                <a:off x="832104" y="2352412"/>
                <a:ext cx="10533888" cy="3291396"/>
              </a:xfrm>
              <a:prstGeom prst="rect">
                <a:avLst/>
              </a:prstGeom>
              <a:blipFill>
                <a:blip r:embed="rId5"/>
                <a:stretch>
                  <a:fillRect l="-1389" b="-24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5">
                                            <p:txEl>
                                              <p:pRg st="6" end="6"/>
                                            </p:txEl>
                                          </p:spTgt>
                                        </p:tgtEl>
                                        <p:attrNameLst>
                                          <p:attrName>style.visibility</p:attrName>
                                        </p:attrNameLst>
                                      </p:cBhvr>
                                      <p:to>
                                        <p:strVal val="visible"/>
                                      </p:to>
                                    </p:set>
                                    <p:anim calcmode="lin" valueType="num">
                                      <p:cBhvr additive="base">
                                        <p:cTn id="4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59_1#1300e9eec?vop=1&amp;pid=8a812ce39&amp;color=0,0,0&amp;bt=1&amp;bbb=1"/>
              <p:cNvSpPr/>
              <p:nvPr/>
            </p:nvSpPr>
            <p:spPr>
              <a:xfrm>
                <a:off x="832104" y="11181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设离散型随机变量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的分布列如表所示，若随机变量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B_4_BD.59_1#1300e9eec?vop=1&amp;pid=8a812ce39&amp;color=0,0,0&amp;bt=1&amp;bbb=1"/>
              <p:cNvSpPr>
                <a:spLocks noRot="1" noChangeAspect="1" noMove="1" noResize="1" noEditPoints="1" noAdjustHandles="1" noChangeArrowheads="1" noChangeShapeType="1" noTextEdit="1"/>
              </p:cNvSpPr>
              <p:nvPr/>
            </p:nvSpPr>
            <p:spPr>
              <a:xfrm>
                <a:off x="832104" y="1118100"/>
                <a:ext cx="10533888" cy="360680"/>
              </a:xfrm>
              <a:prstGeom prst="rect">
                <a:avLst/>
              </a:prstGeom>
              <a:blipFill>
                <a:blip r:embed="rId3"/>
                <a:stretch>
                  <a:fillRect l="-1389" t="-3333"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6" name="QB_4_BD.59_2#1300e9eec?colgroup=5,10,10,10,10,5&amp;vop=1&amp;pid=8a812ce39&amp;color=0,0,0&amp;bbb=1"/>
              <p:cNvGraphicFramePr>
                <a:graphicFrameLocks noGrp="1"/>
              </p:cNvGraphicFramePr>
              <p:nvPr>
                <p:extLst>
                  <p:ext uri="{D42A27DB-BD31-4B8C-83A1-F6EECF244321}">
                    <p14:modId xmlns:p14="http://schemas.microsoft.com/office/powerpoint/2010/main" val="3668970561"/>
                  </p:ext>
                </p:extLst>
              </p:nvPr>
            </p:nvGraphicFramePr>
            <p:xfrm>
              <a:off x="832104" y="1612130"/>
              <a:ext cx="10533888" cy="630048"/>
            </p:xfrm>
            <a:graphic>
              <a:graphicData uri="http://schemas.openxmlformats.org/drawingml/2006/table">
                <a:tbl>
                  <a:tblPr/>
                  <a:tblGrid>
                    <a:gridCol w="1060704">
                      <a:extLst>
                        <a:ext uri="{9D8B030D-6E8A-4147-A177-3AD203B41FA5}">
                          <a16:colId xmlns:a16="http://schemas.microsoft.com/office/drawing/2014/main" val="20000"/>
                        </a:ext>
                      </a:extLst>
                    </a:gridCol>
                    <a:gridCol w="21031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gridCol w="1060704">
                      <a:extLst>
                        <a:ext uri="{9D8B030D-6E8A-4147-A177-3AD203B41FA5}">
                          <a16:colId xmlns:a16="http://schemas.microsoft.com/office/drawing/2014/main" val="20005"/>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6" name="QB_4_BD.59_2#1300e9eec?colgroup=5,10,10,10,10,5&amp;vop=1&amp;pid=8a812ce39&amp;color=0,0,0&amp;bbb=1"/>
              <p:cNvGraphicFramePr>
                <a:graphicFrameLocks noGrp="1"/>
              </p:cNvGraphicFramePr>
              <p:nvPr>
                <p:extLst>
                  <p:ext uri="{D42A27DB-BD31-4B8C-83A1-F6EECF244321}">
                    <p14:modId xmlns:p14="http://schemas.microsoft.com/office/powerpoint/2010/main" val="3668970561"/>
                  </p:ext>
                </p:extLst>
              </p:nvPr>
            </p:nvGraphicFramePr>
            <p:xfrm>
              <a:off x="832104" y="1612130"/>
              <a:ext cx="10533888" cy="630048"/>
            </p:xfrm>
            <a:graphic>
              <a:graphicData uri="http://schemas.openxmlformats.org/drawingml/2006/table">
                <a:tbl>
                  <a:tblPr/>
                  <a:tblGrid>
                    <a:gridCol w="1060704">
                      <a:extLst>
                        <a:ext uri="{9D8B030D-6E8A-4147-A177-3AD203B41FA5}">
                          <a16:colId xmlns:a16="http://schemas.microsoft.com/office/drawing/2014/main" val="20000"/>
                        </a:ext>
                      </a:extLst>
                    </a:gridCol>
                    <a:gridCol w="210312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gridCol w="1060704">
                      <a:extLst>
                        <a:ext uri="{9D8B030D-6E8A-4147-A177-3AD203B41FA5}">
                          <a16:colId xmlns:a16="http://schemas.microsoft.com/office/drawing/2014/main" val="20005"/>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75" t="-1923" r="-894828" b="-1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575" t="-101923" r="-894828" b="-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94253" t="-101923" r="-1149" b="-17308"/>
                          </a:stretch>
                        </a:blipFill>
                      </a:tcPr>
                    </a:tc>
                    <a:extLst>
                      <a:ext uri="{0D108BD9-81ED-4DB2-BD59-A6C34878D82A}">
                        <a16:rowId xmlns:a16="http://schemas.microsoft.com/office/drawing/2014/main" val="10001"/>
                      </a:ext>
                    </a:extLst>
                  </a:tr>
                </a:tbl>
              </a:graphicData>
            </a:graphic>
          </p:graphicFrame>
        </mc:Fallback>
      </mc:AlternateContent>
      <p:sp>
        <p:nvSpPr>
          <p:cNvPr id="4" name="QB_4_AN.60_1#1300e9eec.blank?vop=1&amp;pid=8a812ce39&amp;color=0,0,0&amp;vpa=15&amp;bbb=1"/>
          <p:cNvSpPr/>
          <p:nvPr/>
        </p:nvSpPr>
        <p:spPr>
          <a:xfrm>
            <a:off x="9076150" y="1076190"/>
            <a:ext cx="488950"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0.5</a:t>
            </a:r>
            <a:endParaRPr lang="en-US" altLang="zh-CN" dirty="0"/>
          </a:p>
        </p:txBody>
      </p:sp>
      <mc:AlternateContent xmlns:mc="http://schemas.openxmlformats.org/markup-compatibility/2006">
        <mc:Choice xmlns:a14="http://schemas.microsoft.com/office/drawing/2010/main" Requires="a14">
          <p:sp>
            <p:nvSpPr>
              <p:cNvPr id="5" name="QB_4_AS.61_1#1300e9eec?vop=1&amp;pid=8a812ce39&amp;color=0,0,0&amp;bbb=1&amp;hb=1"/>
              <p:cNvSpPr/>
              <p:nvPr/>
            </p:nvSpPr>
            <p:spPr>
              <a:xfrm>
                <a:off x="832104" y="237413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【解析】易知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0.2+0.1+0.1+0.3+</m:t>
                    </m:r>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=0.3</m:t>
                    </m:r>
                  </m:oMath>
                </a14:m>
                <a:r>
                  <a:rPr lang="en-US" altLang="zh-CN" sz="1800" b="0" i="0" dirty="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（易错</a:t>
                </a:r>
                <a:r>
                  <a:rPr lang="en-US" altLang="zh-CN" sz="1800" b="0" i="0">
                    <a:solidFill>
                      <a:srgbClr val="00A0AF"/>
                    </a:solidFill>
                    <a:latin typeface="微软雅黑" pitchFamily="34" charset="0"/>
                    <a:ea typeface="楷体" pitchFamily="34" charset="-122"/>
                    <a:cs typeface="微软雅黑" pitchFamily="34" charset="-120"/>
                  </a:rPr>
                  <a:t>：去绝对值符号时只求</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出其中一种可能取值而致错</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=0)+</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=4)=0.2+</m:t>
                    </m:r>
                    <m:r>
                      <a:rPr lang="en-US" altLang="zh-CN" b="0" i="0">
                        <a:solidFill>
                          <a:srgbClr val="000000"/>
                        </a:solidFill>
                        <a:latin typeface="Cambria Math" pitchFamily="34" charset="0"/>
                        <a:ea typeface="Cambria Math" pitchFamily="34" charset="-122"/>
                        <a:cs typeface="Cambria Math" pitchFamily="34" charset="-120"/>
                      </a:rPr>
                      <m:t>𝑚</m:t>
                    </m:r>
                    <m:r>
                      <a:rPr lang="en-US" altLang="zh-CN" b="0" i="0">
                        <a:solidFill>
                          <a:srgbClr val="000000"/>
                        </a:solidFill>
                        <a:latin typeface="Cambria Math" pitchFamily="34" charset="0"/>
                        <a:ea typeface="Cambria Math" pitchFamily="34" charset="-122"/>
                        <a:cs typeface="Cambria Math" pitchFamily="34" charset="-120"/>
                      </a:rPr>
                      <m:t>=0.5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B_4_AS.61_1#1300e9eec?vop=1&amp;pid=8a812ce39&amp;color=0,0,0&amp;bbb=1&amp;hb=1"/>
              <p:cNvSpPr>
                <a:spLocks noRot="1" noChangeAspect="1" noMove="1" noResize="1" noEditPoints="1" noAdjustHandles="1" noChangeArrowheads="1" noChangeShapeType="1" noTextEdit="1"/>
              </p:cNvSpPr>
              <p:nvPr/>
            </p:nvSpPr>
            <p:spPr>
              <a:xfrm>
                <a:off x="832104" y="2374130"/>
                <a:ext cx="10533888" cy="1192530"/>
              </a:xfrm>
              <a:prstGeom prst="rect">
                <a:avLst/>
              </a:prstGeom>
              <a:blipFill>
                <a:blip r:embed="rId5"/>
                <a:stretch>
                  <a:fillRect l="-1389" r="-463"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BD.62_1#1d77f4fd0?vop=1&amp;pid=8a812ce39&amp;color=0,0,0&amp;bt=1&amp;bbb=1"/>
              <p:cNvSpPr/>
              <p:nvPr/>
            </p:nvSpPr>
            <p:spPr>
              <a:xfrm>
                <a:off x="832104" y="1080000"/>
                <a:ext cx="10533888" cy="546100"/>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离散型随机变量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微软雅黑" pitchFamily="34" charset="-122"/>
                    <a:cs typeface="微软雅黑" pitchFamily="34" charset="-120"/>
                  </a:rPr>
                  <a:t>的分布列为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𝑛</m:t>
                            </m:r>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e>
                        </m:rad>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=1,2,⋯,15)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为常数，则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B_4_BD.62_1#1d77f4fd0?vop=1&amp;pid=8a812ce39&amp;color=0,0,0&amp;bt=1&amp;bbb=1"/>
              <p:cNvSpPr>
                <a:spLocks noRot="1" noChangeAspect="1" noMove="1" noResize="1" noEditPoints="1" noAdjustHandles="1" noChangeArrowheads="1" noChangeShapeType="1" noTextEdit="1"/>
              </p:cNvSpPr>
              <p:nvPr/>
            </p:nvSpPr>
            <p:spPr>
              <a:xfrm>
                <a:off x="832104" y="1080000"/>
                <a:ext cx="10533888" cy="546100"/>
              </a:xfrm>
              <a:prstGeom prst="rect">
                <a:avLst/>
              </a:prstGeom>
              <a:blipFill>
                <a:blip r:embed="rId3"/>
                <a:stretch>
                  <a:fillRect l="-1389" b="-10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B_4_AN.63_1#1d77f4fd0.blank?vop=1&amp;pid=8a812ce39&amp;color=0,0,0&amp;vpa=16&amp;bbb=1&amp;rh=30.61"/>
              <p:cNvSpPr/>
              <p:nvPr/>
            </p:nvSpPr>
            <p:spPr>
              <a:xfrm>
                <a:off x="9373236" y="1091811"/>
                <a:ext cx="214313" cy="388747"/>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3" name="QB_4_AN.63_1#1d77f4fd0.blank?vop=1&amp;pid=8a812ce39&amp;color=0,0,0&amp;vpa=16&amp;bbb=1&amp;rh=30.61"/>
              <p:cNvSpPr>
                <a:spLocks noRot="1" noChangeAspect="1" noMove="1" noResize="1" noEditPoints="1" noAdjustHandles="1" noChangeArrowheads="1" noChangeShapeType="1" noTextEdit="1"/>
              </p:cNvSpPr>
              <p:nvPr/>
            </p:nvSpPr>
            <p:spPr>
              <a:xfrm>
                <a:off x="9373236" y="1091811"/>
                <a:ext cx="214313" cy="388747"/>
              </a:xfrm>
              <a:prstGeom prst="rect">
                <a:avLst/>
              </a:prstGeom>
              <a:blipFill>
                <a:blip r:embed="rId4"/>
                <a:stretch>
                  <a:fillRect b="-1406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B_4_AS.64_1#1d77f4fd0?vop=1&amp;pid=8a812ce39&amp;color=0,0,0&amp;bbb=1&amp;hb=1"/>
              <p:cNvSpPr/>
              <p:nvPr/>
            </p:nvSpPr>
            <p:spPr>
              <a:xfrm>
                <a:off x="832104" y="1632196"/>
                <a:ext cx="10533888" cy="970344"/>
              </a:xfrm>
              <a:prstGeom prst="rect">
                <a:avLst/>
              </a:prstGeom>
              <a:noFill/>
              <a:ln/>
            </p:spPr>
            <p:txBody>
              <a:bodyPr wrap="none" lIns="0" tIns="0" rIns="0" bIns="0" rtlCol="0" anchor="t"/>
              <a:lstStyle/>
              <a:p>
                <a:pPr algn="l" latinLnBrk="1">
                  <a:lnSpc>
                    <a:spcPts val="35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𝑛</m:t>
                            </m:r>
                          </m:e>
                        </m:rad>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e>
                        </m:rad>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e>
                    </m:rad>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𝑛</m:t>
                        </m:r>
                      </m:e>
                    </m:rad>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𝑋</m:t>
                    </m:r>
                    <m:r>
                      <a:rPr lang="en-US" altLang="zh-CN" sz="1800" b="0" i="0" smtClean="0">
                        <a:solidFill>
                          <a:srgbClr val="000000"/>
                        </a:solidFill>
                        <a:latin typeface="Cambria Math" pitchFamily="34" charset="0"/>
                        <a:ea typeface="Cambria Math" pitchFamily="34" charset="-122"/>
                        <a:cs typeface="Cambria Math" pitchFamily="34" charset="-120"/>
                      </a:rPr>
                      <m:t>=15)=1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45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𝑎</m:t>
                    </m:r>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e>
                    </m:rad>
                    <m:r>
                      <a:rPr lang="en-US" altLang="zh-CN" b="0" i="0" smtClean="0">
                        <a:solidFill>
                          <a:srgbClr val="000000"/>
                        </a:solidFill>
                        <a:latin typeface="Cambria Math" pitchFamily="34" charset="0"/>
                        <a:ea typeface="Cambria Math" pitchFamily="34" charset="-122"/>
                        <a:cs typeface="Cambria Math" pitchFamily="34" charset="-120"/>
                      </a:rPr>
                      <m:t>−1)+(</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3</m:t>
                        </m:r>
                      </m:e>
                    </m:rad>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2</m:t>
                        </m:r>
                      </m:e>
                    </m:rad>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15+1</m:t>
                        </m:r>
                      </m:e>
                    </m:rad>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15</m:t>
                        </m:r>
                      </m:e>
                    </m:rad>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𝑎</m:t>
                    </m:r>
                    <m:r>
                      <a:rPr lang="en-US" altLang="zh-CN"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15+1</m:t>
                        </m:r>
                      </m:e>
                    </m:rad>
                    <m:r>
                      <a:rPr lang="en-US" altLang="zh-CN" b="0" i="0" smtClean="0">
                        <a:solidFill>
                          <a:srgbClr val="000000"/>
                        </a:solidFill>
                        <a:latin typeface="Cambria Math" pitchFamily="34" charset="0"/>
                        <a:ea typeface="Cambria Math" pitchFamily="34" charset="-122"/>
                        <a:cs typeface="Cambria Math" pitchFamily="34" charset="-120"/>
                      </a:rPr>
                      <m:t>−1)=1</m:t>
                    </m:r>
                  </m:oMath>
                </a14:m>
                <a:r>
                  <a:rPr lang="en-US" altLang="zh-CN"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𝑎</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4_AS.64_1#1d77f4fd0?vop=1&amp;pid=8a812ce39&amp;color=0,0,0&amp;bbb=1&amp;hb=1"/>
              <p:cNvSpPr>
                <a:spLocks noRot="1" noChangeAspect="1" noMove="1" noResize="1" noEditPoints="1" noAdjustHandles="1" noChangeArrowheads="1" noChangeShapeType="1" noTextEdit="1"/>
              </p:cNvSpPr>
              <p:nvPr/>
            </p:nvSpPr>
            <p:spPr>
              <a:xfrm>
                <a:off x="832104" y="1632196"/>
                <a:ext cx="10533888" cy="970344"/>
              </a:xfrm>
              <a:prstGeom prst="rect">
                <a:avLst/>
              </a:prstGeom>
              <a:blipFill>
                <a:blip r:embed="rId5"/>
                <a:stretch>
                  <a:fillRect l="-1389" b="-817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5_1#ad3706582?vop=1&amp;pid=8a812ce39&amp;color=0,0,0&amp;bt=1&amp;bbb=1&amp;hb=1"/>
              <p:cNvSpPr/>
              <p:nvPr/>
            </p:nvSpPr>
            <p:spPr>
              <a:xfrm>
                <a:off x="832104" y="1080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门卫室有5把钥匙，其中只有1把能打开办公室的门</a:t>
                </a:r>
                <a:r>
                  <a:rPr lang="en-US" altLang="zh-CN" sz="1800" b="0" i="0">
                    <a:solidFill>
                      <a:srgbClr val="000000"/>
                    </a:solidFill>
                    <a:latin typeface="微软雅黑" pitchFamily="34" charset="0"/>
                    <a:ea typeface="微软雅黑" pitchFamily="34" charset="-122"/>
                    <a:cs typeface="微软雅黑" pitchFamily="34" charset="-120"/>
                  </a:rPr>
                  <a:t>，由于借钥匙开门的员工不知哪把是打开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办公室门的钥匙</a:t>
                </a:r>
                <a:r>
                  <a:rPr lang="en-US" altLang="zh-CN" sz="1800" b="0" i="0" dirty="0">
                    <a:solidFill>
                      <a:srgbClr val="000000"/>
                    </a:solidFill>
                    <a:latin typeface="微软雅黑" pitchFamily="34" charset="0"/>
                    <a:ea typeface="微软雅黑" pitchFamily="34" charset="-122"/>
                    <a:cs typeface="微软雅黑" pitchFamily="34" charset="-120"/>
                  </a:rPr>
                  <a:t>，他只好逐一尝试.若不能开门，则标记后换1把钥匙继续尝试开门，记打开门时</a:t>
                </a:r>
                <a:r>
                  <a:rPr lang="en-US" altLang="zh-CN" sz="1800" b="0" i="0">
                    <a:solidFill>
                      <a:srgbClr val="000000"/>
                    </a:solidFill>
                    <a:latin typeface="微软雅黑" pitchFamily="34" charset="0"/>
                    <a:ea typeface="微软雅黑" pitchFamily="34" charset="-122"/>
                    <a:cs typeface="微软雅黑" pitchFamily="34" charset="-120"/>
                  </a:rPr>
                  <a:t>，尝试开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门的次数为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65_1#ad3706582?vop=1&amp;pid=8a812ce39&amp;color=0,0,0&amp;bt=1&amp;bbb=1&amp;hb=1"/>
              <p:cNvSpPr>
                <a:spLocks noRot="1" noChangeAspect="1" noMove="1" noResize="1" noEditPoints="1" noAdjustHandles="1" noChangeArrowheads="1" noChangeShapeType="1" noTextEdit="1"/>
              </p:cNvSpPr>
              <p:nvPr/>
            </p:nvSpPr>
            <p:spPr>
              <a:xfrm>
                <a:off x="832104" y="1080000"/>
                <a:ext cx="10533888" cy="1192530"/>
              </a:xfrm>
              <a:prstGeom prst="rect">
                <a:avLst/>
              </a:prstGeom>
              <a:blipFill>
                <a:blip r:embed="rId3"/>
                <a:stretch>
                  <a:fillRect l="-1389" r="-1331" b="-117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BD.66_1#bc0fc989f?vop=1&amp;pid=ad3706582&amp;color=0,0,0&amp;bbb=1"/>
              <p:cNvSpPr/>
              <p:nvPr/>
            </p:nvSpPr>
            <p:spPr>
              <a:xfrm>
                <a:off x="832104" y="23178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的分布列；</a:t>
                </a:r>
                <a:endParaRPr lang="en-US" altLang="zh-CN" sz="1800" dirty="0"/>
              </a:p>
            </p:txBody>
          </p:sp>
        </mc:Choice>
        <mc:Fallback>
          <p:sp>
            <p:nvSpPr>
              <p:cNvPr id="3" name="QO_5_BD.66_1#bc0fc989f?vop=1&amp;pid=ad3706582&amp;color=0,0,0&amp;bbb=1"/>
              <p:cNvSpPr>
                <a:spLocks noRot="1" noChangeAspect="1" noMove="1" noResize="1" noEditPoints="1" noAdjustHandles="1" noChangeArrowheads="1" noChangeShapeType="1" noTextEdit="1"/>
              </p:cNvSpPr>
              <p:nvPr/>
            </p:nvSpPr>
            <p:spPr>
              <a:xfrm>
                <a:off x="832104" y="2317805"/>
                <a:ext cx="10533888" cy="363855"/>
              </a:xfrm>
              <a:prstGeom prst="rect">
                <a:avLst/>
              </a:prstGeom>
              <a:blipFill>
                <a:blip r:embed="rId4"/>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N.67_1#bc0fc989f?vop=1&amp;pid=ad3706582&amp;color=0,0,0&amp;bbb=1"/>
              <p:cNvSpPr/>
              <p:nvPr/>
            </p:nvSpPr>
            <p:spPr>
              <a:xfrm>
                <a:off x="832104" y="2691122"/>
                <a:ext cx="10533888" cy="18402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的可能取值为1,2,3,4,5.</a:t>
                </a:r>
                <a:endParaRPr lang="en-US" altLang="zh-CN" sz="1800" dirty="0"/>
              </a:p>
              <a:p>
                <a:pPr latinLnBrk="1">
                  <a:lnSpc>
                    <a:spcPts val="4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1</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=4)=</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=5)=</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1</m:t>
                            </m:r>
                          </m:sub>
                          <m:sup>
                            <m:r>
                              <a:rPr lang="en-US" altLang="zh-CN" sz="1800" b="0" i="0">
                                <a:solidFill>
                                  <a:srgbClr val="FF0000"/>
                                </a:solidFill>
                                <a:latin typeface="Cambria Math" pitchFamily="34" charset="0"/>
                                <a:ea typeface="Cambria Math" pitchFamily="34" charset="-122"/>
                                <a:cs typeface="Cambria Math" pitchFamily="34" charset="-120"/>
                              </a:rPr>
                              <m:t>1</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此</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的分布列为</a:t>
                </a:r>
                <a:endParaRPr lang="en-US" altLang="zh-CN" sz="1800" dirty="0"/>
              </a:p>
            </p:txBody>
          </p:sp>
        </mc:Choice>
        <mc:Fallback>
          <p:sp>
            <p:nvSpPr>
              <p:cNvPr id="4" name="QO_5_AN.67_1#bc0fc989f?vop=1&amp;pid=ad3706582&amp;color=0,0,0&amp;bbb=1"/>
              <p:cNvSpPr>
                <a:spLocks noRot="1" noChangeAspect="1" noMove="1" noResize="1" noEditPoints="1" noAdjustHandles="1" noChangeArrowheads="1" noChangeShapeType="1" noTextEdit="1"/>
              </p:cNvSpPr>
              <p:nvPr/>
            </p:nvSpPr>
            <p:spPr>
              <a:xfrm>
                <a:off x="832104" y="2691122"/>
                <a:ext cx="10533888" cy="1840230"/>
              </a:xfrm>
              <a:prstGeom prst="rect">
                <a:avLst/>
              </a:prstGeom>
              <a:blipFill>
                <a:blip r:embed="rId5"/>
                <a:stretch>
                  <a:fillRect l="-1389" b="-76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28" name="QO_5_AN.67_2#bc0fc989f?colgroup=5,9,9,9,9,9&amp;vop=1&amp;pid=ad3706582&amp;color=0,0,0&amp;bbb=1"/>
              <p:cNvGraphicFramePr>
                <a:graphicFrameLocks noGrp="1"/>
              </p:cNvGraphicFramePr>
              <p:nvPr>
                <p:extLst>
                  <p:ext uri="{D42A27DB-BD31-4B8C-83A1-F6EECF244321}">
                    <p14:modId xmlns:p14="http://schemas.microsoft.com/office/powerpoint/2010/main" val="4080234666"/>
                  </p:ext>
                </p:extLst>
              </p:nvPr>
            </p:nvGraphicFramePr>
            <p:xfrm>
              <a:off x="832104" y="4659622"/>
              <a:ext cx="10524744" cy="749237"/>
            </p:xfrm>
            <a:graphic>
              <a:graphicData uri="http://schemas.openxmlformats.org/drawingml/2006/table">
                <a:tbl>
                  <a:tblPr/>
                  <a:tblGrid>
                    <a:gridCol w="1060704">
                      <a:extLst>
                        <a:ext uri="{9D8B030D-6E8A-4147-A177-3AD203B41FA5}">
                          <a16:colId xmlns:a16="http://schemas.microsoft.com/office/drawing/2014/main" val="20000"/>
                        </a:ext>
                      </a:extLst>
                    </a:gridCol>
                    <a:gridCol w="1892808">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1892808">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gridCol w="1892808">
                      <a:extLst>
                        <a:ext uri="{9D8B030D-6E8A-4147-A177-3AD203B41FA5}">
                          <a16:colId xmlns:a16="http://schemas.microsoft.com/office/drawing/2014/main" val="20005"/>
                        </a:ext>
                      </a:extLst>
                    </a:gridCol>
                  </a:tblGrid>
                  <a:tr h="315024">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213">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8" name="QO_5_AN.67_2#bc0fc989f?colgroup=5,9,9,9,9,9&amp;vop=1&amp;pid=ad3706582&amp;color=0,0,0&amp;bbb=1"/>
              <p:cNvGraphicFramePr>
                <a:graphicFrameLocks noGrp="1"/>
              </p:cNvGraphicFramePr>
              <p:nvPr>
                <p:extLst>
                  <p:ext uri="{D42A27DB-BD31-4B8C-83A1-F6EECF244321}">
                    <p14:modId xmlns:p14="http://schemas.microsoft.com/office/powerpoint/2010/main" val="4080234666"/>
                  </p:ext>
                </p:extLst>
              </p:nvPr>
            </p:nvGraphicFramePr>
            <p:xfrm>
              <a:off x="832104" y="4659622"/>
              <a:ext cx="10524744" cy="749237"/>
            </p:xfrm>
            <a:graphic>
              <a:graphicData uri="http://schemas.openxmlformats.org/drawingml/2006/table">
                <a:tbl>
                  <a:tblPr/>
                  <a:tblGrid>
                    <a:gridCol w="1060704">
                      <a:extLst>
                        <a:ext uri="{9D8B030D-6E8A-4147-A177-3AD203B41FA5}">
                          <a16:colId xmlns:a16="http://schemas.microsoft.com/office/drawing/2014/main" val="20000"/>
                        </a:ext>
                      </a:extLst>
                    </a:gridCol>
                    <a:gridCol w="1892808">
                      <a:extLst>
                        <a:ext uri="{9D8B030D-6E8A-4147-A177-3AD203B41FA5}">
                          <a16:colId xmlns:a16="http://schemas.microsoft.com/office/drawing/2014/main" val="20001"/>
                        </a:ext>
                      </a:extLst>
                    </a:gridCol>
                    <a:gridCol w="1892808">
                      <a:extLst>
                        <a:ext uri="{9D8B030D-6E8A-4147-A177-3AD203B41FA5}">
                          <a16:colId xmlns:a16="http://schemas.microsoft.com/office/drawing/2014/main" val="20002"/>
                        </a:ext>
                      </a:extLst>
                    </a:gridCol>
                    <a:gridCol w="1892808">
                      <a:extLst>
                        <a:ext uri="{9D8B030D-6E8A-4147-A177-3AD203B41FA5}">
                          <a16:colId xmlns:a16="http://schemas.microsoft.com/office/drawing/2014/main" val="20003"/>
                        </a:ext>
                      </a:extLst>
                    </a:gridCol>
                    <a:gridCol w="1892808">
                      <a:extLst>
                        <a:ext uri="{9D8B030D-6E8A-4147-A177-3AD203B41FA5}">
                          <a16:colId xmlns:a16="http://schemas.microsoft.com/office/drawing/2014/main" val="20004"/>
                        </a:ext>
                      </a:extLst>
                    </a:gridCol>
                    <a:gridCol w="1892808">
                      <a:extLst>
                        <a:ext uri="{9D8B030D-6E8A-4147-A177-3AD203B41FA5}">
                          <a16:colId xmlns:a16="http://schemas.microsoft.com/office/drawing/2014/main" val="20005"/>
                        </a:ext>
                      </a:extLst>
                    </a:gridCol>
                  </a:tblGrid>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575" t="-1923" r="-893678" b="-140385"/>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421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575" t="-73611" r="-893678" b="-13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56270" t="-73611" r="-400000" b="-13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156774" t="-73611" r="-301290" b="-13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255949" t="-73611" r="-200322" b="-13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357097" t="-73611" r="-100968" b="-138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6"/>
                          <a:stretch>
                            <a:fillRect l="-455627" t="-73611" r="-643" b="-1389"/>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8"/>
                                        </p:tgtEl>
                                        <p:attrNameLst>
                                          <p:attrName>style.visibility</p:attrName>
                                        </p:attrNameLst>
                                      </p:cBhvr>
                                      <p:to>
                                        <p:strVal val="visible"/>
                                      </p:to>
                                    </p:set>
                                    <p:anim calcmode="lin" valueType="num">
                                      <p:cBhvr additive="base">
                                        <p:cTn id="27" dur="500" fill="hold"/>
                                        <p:tgtEl>
                                          <p:spTgt spid="28"/>
                                        </p:tgtEl>
                                        <p:attrNameLst>
                                          <p:attrName>ppt_x</p:attrName>
                                        </p:attrNameLst>
                                      </p:cBhvr>
                                      <p:tavLst>
                                        <p:tav tm="0">
                                          <p:val>
                                            <p:strVal val="#ppt_x"/>
                                          </p:val>
                                        </p:tav>
                                        <p:tav tm="100000">
                                          <p:val>
                                            <p:strVal val="#ppt_x"/>
                                          </p:val>
                                        </p:tav>
                                      </p:tavLst>
                                    </p:anim>
                                    <p:anim calcmode="lin" valueType="num">
                                      <p:cBhvr additive="base">
                                        <p:cTn id="2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O_5_BD.68_1#4eb2391b3?vop=1&amp;pid=ad3706582&amp;color=0,0,0&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（2）求该员工至多试开3次的概率.</a:t>
            </a:r>
            <a:endParaRPr lang="en-US" altLang="zh-CN" sz="1800" dirty="0"/>
          </a:p>
        </p:txBody>
      </p:sp>
      <mc:AlternateContent xmlns:mc="http://schemas.openxmlformats.org/markup-compatibility/2006">
        <mc:Choice xmlns:a14="http://schemas.microsoft.com/office/drawing/2010/main" Requires="a14">
          <p:sp>
            <p:nvSpPr>
              <p:cNvPr id="3" name="QO_5_AN.69_1#4eb2391b3?vop=1&amp;pid=ad3706582&amp;color=0,0,0&amp;bbb=1"/>
              <p:cNvSpPr/>
              <p:nvPr/>
            </p:nvSpPr>
            <p:spPr>
              <a:xfrm>
                <a:off x="832104" y="1446522"/>
                <a:ext cx="10533888" cy="957834"/>
              </a:xfrm>
              <a:prstGeom prst="rect">
                <a:avLst/>
              </a:prstGeom>
              <a:noFill/>
              <a:ln/>
            </p:spPr>
            <p:txBody>
              <a:bodyPr wrap="none" lIns="0" tIns="0" rIns="0" bIns="0" rtlCol="0" anchor="t"/>
              <a:lstStyle/>
              <a:p>
                <a:pPr algn="l" latinLnBrk="1">
                  <a:lnSpc>
                    <a:spcPts val="3400"/>
                  </a:lnSpc>
                </a:pPr>
                <a:r>
                  <a:rPr lang="en-US" altLang="zh-CN" sz="1800" b="0" i="0" dirty="0">
                    <a:solidFill>
                      <a:srgbClr val="FF0000"/>
                    </a:solidFill>
                    <a:latin typeface="微软雅黑" pitchFamily="34" charset="0"/>
                    <a:ea typeface="微软雅黑" pitchFamily="34" charset="-122"/>
                    <a:cs typeface="微软雅黑" pitchFamily="34" charset="-120"/>
                  </a:rPr>
                  <a:t>【解】</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r>
                  <a:rPr lang="en-US" altLang="zh-CN" b="0" i="0">
                    <a:solidFill>
                      <a:srgbClr val="FF0000"/>
                    </a:solidFill>
                    <a:latin typeface="微软雅黑" pitchFamily="34" charset="0"/>
                    <a:ea typeface="微软雅黑" pitchFamily="34" charset="-122"/>
                    <a:cs typeface="微软雅黑" pitchFamily="34" charset="-120"/>
                  </a:rPr>
                  <a:t>故</a:t>
                </a:r>
                <a:r>
                  <a:rPr lang="en-US" altLang="zh-CN" sz="1800" b="0" i="0">
                    <a:solidFill>
                      <a:srgbClr val="FF0000"/>
                    </a:solidFill>
                    <a:latin typeface="微软雅黑" pitchFamily="34" charset="0"/>
                    <a:ea typeface="微软雅黑" pitchFamily="34" charset="-122"/>
                    <a:cs typeface="微软雅黑" pitchFamily="34" charset="-120"/>
                  </a:rPr>
                  <a:t>该员工至多试开</a:t>
                </a:r>
                <a:r>
                  <a:rPr lang="en-US" altLang="zh-CN" sz="1800" b="0" i="0" dirty="0">
                    <a:solidFill>
                      <a:srgbClr val="FF0000"/>
                    </a:solidFill>
                    <a:latin typeface="微软雅黑" pitchFamily="34" charset="0"/>
                    <a:ea typeface="微软雅黑" pitchFamily="34" charset="-122"/>
                    <a:cs typeface="微软雅黑" pitchFamily="34" charset="-120"/>
                  </a:rPr>
                  <a:t>3次的概率为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5_AN.69_1#4eb2391b3?vop=1&amp;pid=ad3706582&amp;color=0,0,0&amp;bbb=1"/>
              <p:cNvSpPr>
                <a:spLocks noRot="1" noChangeAspect="1" noMove="1" noResize="1" noEditPoints="1" noAdjustHandles="1" noChangeArrowheads="1" noChangeShapeType="1" noTextEdit="1"/>
              </p:cNvSpPr>
              <p:nvPr/>
            </p:nvSpPr>
            <p:spPr>
              <a:xfrm>
                <a:off x="832104" y="1446522"/>
                <a:ext cx="10533888" cy="957834"/>
              </a:xfrm>
              <a:prstGeom prst="rect">
                <a:avLst/>
              </a:prstGeom>
              <a:blipFill>
                <a:blip r:embed="rId3"/>
                <a:stretch>
                  <a:fillRect l="-1389" b="-891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QC_5_BD.1_1#96bb63659?vop=1&amp;pid=090d5eaeb&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袋中有2个黑球、5个红球，从中任取2个，</a:t>
            </a:r>
            <a:r>
              <a:rPr lang="en-US" altLang="zh-CN" sz="1800" b="0" i="0">
                <a:solidFill>
                  <a:srgbClr val="000000"/>
                </a:solidFill>
                <a:latin typeface="微软雅黑" pitchFamily="34" charset="0"/>
                <a:ea typeface="微软雅黑" pitchFamily="34" charset="-122"/>
                <a:cs typeface="微软雅黑" pitchFamily="34" charset="-120"/>
              </a:rPr>
              <a:t>可以作为随机变量的是(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2_1#96bb63659.bracket?vop=1&amp;pid=090d5eaeb&amp;color=0,0,0&amp;vpa=1"/>
          <p:cNvSpPr/>
          <p:nvPr/>
        </p:nvSpPr>
        <p:spPr>
          <a:xfrm>
            <a:off x="7890922" y="150495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5_BD.1_2#96bb63659.choices?vop=1&amp;pid=090d5eaeb&amp;color=0,0,0&amp;bbb=1"/>
          <p:cNvSpPr/>
          <p:nvPr/>
        </p:nvSpPr>
        <p:spPr>
          <a:xfrm>
            <a:off x="832104" y="1922780"/>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取到的球的个数</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取到红球的个数</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至少取到</a:t>
            </a:r>
            <a:r>
              <a:rPr lang="en-US" altLang="zh-CN" sz="1800" b="0" i="0">
                <a:solidFill>
                  <a:srgbClr val="000000"/>
                </a:solidFill>
                <a:latin typeface="微软雅黑" pitchFamily="34" charset="0"/>
                <a:ea typeface="微软雅黑" pitchFamily="34" charset="-122"/>
                <a:cs typeface="微软雅黑" pitchFamily="34" charset="-120"/>
              </a:rPr>
              <a:t>1个红球</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至少取到1个红球的概率</a:t>
            </a:r>
            <a:endParaRPr lang="en-US" altLang="zh-CN" sz="1800" dirty="0"/>
          </a:p>
        </p:txBody>
      </p:sp>
      <p:sp>
        <p:nvSpPr>
          <p:cNvPr id="5" name="QC_5_AS.3_1#96bb63659?vop=1&amp;pid=090d5eaeb&amp;color=0,0,0&amp;bbb=1&amp;hb=1"/>
          <p:cNvSpPr/>
          <p:nvPr/>
        </p:nvSpPr>
        <p:spPr>
          <a:xfrm>
            <a:off x="832104" y="2742565"/>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【解析】选项A的取值是一个固定的数字,不具有随机性,</a:t>
            </a:r>
            <a:r>
              <a:rPr lang="en-US" altLang="zh-CN" sz="1800" b="1" i="0" dirty="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1" i="0" dirty="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选项B</a:t>
            </a:r>
            <a:r>
              <a:rPr lang="en-US" altLang="zh-CN" sz="1800" b="0" i="0">
                <a:solidFill>
                  <a:srgbClr val="000000"/>
                </a:solidFill>
                <a:latin typeface="微软雅黑" pitchFamily="34" charset="0"/>
                <a:ea typeface="微软雅黑" pitchFamily="34" charset="-122"/>
                <a:cs typeface="微软雅黑" pitchFamily="34" charset="-120"/>
              </a:rPr>
              <a:t>取到红球的个数是一个随机变量,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它的可能取值是</a:t>
            </a:r>
            <a:r>
              <a:rPr lang="en-US" altLang="zh-CN" sz="1800" b="0" i="0" dirty="0">
                <a:solidFill>
                  <a:srgbClr val="000000"/>
                </a:solidFill>
                <a:latin typeface="微软雅黑" pitchFamily="34" charset="0"/>
                <a:ea typeface="微软雅黑" pitchFamily="34" charset="-122"/>
                <a:cs typeface="微软雅黑" pitchFamily="34" charset="-120"/>
              </a:rPr>
              <a:t>0,1,2,</a:t>
            </a:r>
            <a:r>
              <a:rPr lang="en-US" altLang="zh-CN" sz="1800" b="1" i="0" dirty="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B</a:t>
            </a:r>
            <a:r>
              <a:rPr lang="en-US" altLang="zh-CN" sz="1800" b="1" i="0" dirty="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选项C是一个事件而非随机变量,</a:t>
            </a:r>
            <a:r>
              <a:rPr lang="en-US" altLang="zh-CN" sz="1800" b="1" i="0" dirty="0">
                <a:solidFill>
                  <a:srgbClr val="000000"/>
                </a:solidFill>
                <a:latin typeface="微软雅黑" pitchFamily="34" charset="0"/>
                <a:ea typeface="微软雅黑" pitchFamily="34" charset="-122"/>
                <a:cs typeface="微软雅黑" pitchFamily="34" charset="-120"/>
              </a:rPr>
              <a:t>故</a:t>
            </a:r>
            <a:r>
              <a:rPr lang="en-US" altLang="zh-CN" sz="1800" b="0" i="0" dirty="0">
                <a:solidFill>
                  <a:srgbClr val="000000"/>
                </a:solidFill>
                <a:latin typeface="微软雅黑" pitchFamily="34" charset="0"/>
                <a:ea typeface="微软雅黑" pitchFamily="34" charset="-122"/>
                <a:cs typeface="微软雅黑" pitchFamily="34" charset="-120"/>
              </a:rPr>
              <a:t>C</a:t>
            </a:r>
            <a:r>
              <a:rPr lang="en-US" altLang="zh-CN" sz="1800" b="1" i="0" dirty="0">
                <a:solidFill>
                  <a:srgbClr val="000000"/>
                </a:solidFill>
                <a:latin typeface="微软雅黑" pitchFamily="34" charset="0"/>
                <a:ea typeface="微软雅黑" pitchFamily="34" charset="-122"/>
                <a:cs typeface="微软雅黑" pitchFamily="34" charset="-120"/>
              </a:rPr>
              <a:t>错误；</a:t>
            </a:r>
            <a:r>
              <a:rPr lang="en-US" altLang="zh-CN" sz="1800" b="0" i="0" dirty="0">
                <a:solidFill>
                  <a:srgbClr val="000000"/>
                </a:solidFill>
                <a:latin typeface="微软雅黑" pitchFamily="34" charset="0"/>
                <a:ea typeface="微软雅黑" pitchFamily="34" charset="-122"/>
                <a:cs typeface="微软雅黑" pitchFamily="34" charset="-120"/>
              </a:rPr>
              <a:t>选项</a:t>
            </a:r>
            <a:r>
              <a:rPr lang="en-US" altLang="zh-CN" sz="1800" b="0" i="0">
                <a:solidFill>
                  <a:srgbClr val="000000"/>
                </a:solidFill>
                <a:latin typeface="微软雅黑" pitchFamily="34" charset="0"/>
                <a:ea typeface="微软雅黑" pitchFamily="34" charset="-122"/>
                <a:cs typeface="微软雅黑" pitchFamily="34" charset="-120"/>
              </a:rPr>
              <a:t>D中的事件的概率值是一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个定值而非随机变量</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1" i="0" dirty="0">
                <a:solidFill>
                  <a:srgbClr val="000000"/>
                </a:solidFill>
                <a:latin typeface="微软雅黑" pitchFamily="34" charset="0"/>
                <a:ea typeface="微软雅黑" pitchFamily="34" charset="-122"/>
                <a:cs typeface="微软雅黑" pitchFamily="34" charset="-120"/>
              </a:rPr>
              <a:t>故</a:t>
            </a:r>
            <a:r>
              <a:rPr lang="en-US" altLang="zh-CN" b="0" i="0" dirty="0">
                <a:solidFill>
                  <a:srgbClr val="000000"/>
                </a:solidFill>
                <a:latin typeface="微软雅黑" pitchFamily="34" charset="0"/>
                <a:ea typeface="微软雅黑" pitchFamily="34" charset="-122"/>
                <a:cs typeface="微软雅黑" pitchFamily="34" charset="-120"/>
              </a:rPr>
              <a:t>D</a:t>
            </a:r>
            <a:r>
              <a:rPr lang="en-US" altLang="zh-CN" b="1" i="0" dirty="0">
                <a:solidFill>
                  <a:srgbClr val="000000"/>
                </a:solidFill>
                <a:latin typeface="微软雅黑" pitchFamily="34" charset="0"/>
                <a:ea typeface="微软雅黑" pitchFamily="34" charset="-122"/>
                <a:cs typeface="微软雅黑" pitchFamily="34" charset="-120"/>
              </a:rPr>
              <a:t>错误.故选</a:t>
            </a:r>
            <a:r>
              <a:rPr lang="en-US" altLang="zh-CN" b="0" i="0" dirty="0">
                <a:solidFill>
                  <a:srgbClr val="000000"/>
                </a:solidFill>
                <a:latin typeface="微软雅黑" pitchFamily="34" charset="0"/>
                <a:ea typeface="微软雅黑" pitchFamily="34" charset="-122"/>
                <a:cs typeface="微软雅黑" pitchFamily="34" charset="-120"/>
              </a:rPr>
              <a:t>B</a:t>
            </a:r>
            <a:r>
              <a:rPr lang="en-US" altLang="zh-CN" b="1"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70_1#bcc1a91e2?vop=1&amp;pid=8a812ce39&amp;color=0,0,0&amp;bt=1&amp;bbb=1&amp;hb=1"/>
              <p:cNvSpPr/>
              <p:nvPr/>
            </p:nvSpPr>
            <p:spPr>
              <a:xfrm>
                <a:off x="832104" y="1080000"/>
                <a:ext cx="10531904" cy="12573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某校运动会</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米接力赛分为预赛、半决赛和决赛，只有预赛、半决赛都获胜才能进入决赛</a:t>
                </a:r>
                <a:r>
                  <a:rPr lang="en-US" altLang="zh-CN" sz="1800" b="0" i="0">
                    <a:solidFill>
                      <a:srgbClr val="000000"/>
                    </a:solidFill>
                    <a:latin typeface="微软雅黑" pitchFamily="34" charset="0"/>
                    <a:ea typeface="微软雅黑" pitchFamily="34" charset="-122"/>
                    <a:cs typeface="微软雅黑" pitchFamily="34" charset="-120"/>
                  </a:rPr>
                  <a:t>.已</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知</a:t>
                </a:r>
                <a:r>
                  <a:rPr lang="en-US" altLang="zh-CN" sz="1800" b="0" i="0" dirty="0">
                    <a:solidFill>
                      <a:srgbClr val="000000"/>
                    </a:solidFill>
                    <a:latin typeface="微软雅黑" pitchFamily="34" charset="0"/>
                    <a:ea typeface="微软雅黑" pitchFamily="34" charset="-122"/>
                    <a:cs typeface="微软雅黑" pitchFamily="34" charset="-120"/>
                  </a:rPr>
                  <a:t>1班在预赛和半决赛中获胜的概率分别为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；2班在预赛和半决赛中获胜的概率分别为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3班在预</a:t>
                </a: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赛和半决赛中获胜的概率分别为</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4</m:t>
                        </m:r>
                      </m:den>
                    </m:f>
                  </m:oMath>
                </a14:m>
                <a:r>
                  <a:rPr lang="en-US" altLang="zh-CN"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BD.70_1#bcc1a91e2?vop=1&amp;pid=8a812ce39&amp;color=0,0,0&amp;bt=1&amp;bbb=1&amp;hb=1"/>
              <p:cNvSpPr>
                <a:spLocks noRot="1" noChangeAspect="1" noMove="1" noResize="1" noEditPoints="1" noAdjustHandles="1" noChangeArrowheads="1" noChangeShapeType="1" noTextEdit="1"/>
              </p:cNvSpPr>
              <p:nvPr/>
            </p:nvSpPr>
            <p:spPr>
              <a:xfrm>
                <a:off x="832104" y="1080000"/>
                <a:ext cx="10531904" cy="1257300"/>
              </a:xfrm>
              <a:prstGeom prst="rect">
                <a:avLst/>
              </a:prstGeom>
              <a:blipFill>
                <a:blip r:embed="rId3"/>
                <a:stretch>
                  <a:fillRect l="-1390" r="-753" b="-6796"/>
                </a:stretch>
              </a:blipFill>
              <a:ln/>
            </p:spPr>
            <p:txBody>
              <a:bodyPr/>
              <a:lstStyle/>
              <a:p>
                <a:r>
                  <a:rPr lang="zh-CN" altLang="en-US">
                    <a:noFill/>
                  </a:rPr>
                  <a:t> </a:t>
                </a:r>
              </a:p>
            </p:txBody>
          </p:sp>
        </mc:Fallback>
      </mc:AlternateContent>
      <p:pic>
        <p:nvPicPr>
          <p:cNvPr id="3" name="QO_4_BD.70_1#bcc1a91e2?vop=1&amp;pid=8a812ce39&amp;color=0,0,0&amp;tib=255,255,255&amp;iip=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71_1#62f6fcac5?vop=1&amp;pid=bcc1a91e2&amp;color=0,0,0&amp;bbb=1"/>
          <p:cNvSpPr/>
          <p:nvPr/>
        </p:nvSpPr>
        <p:spPr>
          <a:xfrm>
            <a:off x="832104" y="234428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（1）1班，2班，3班中哪个班级进入决赛的可能性最大？</a:t>
            </a:r>
            <a:endParaRPr lang="en-US" altLang="zh-CN" sz="1800" dirty="0"/>
          </a:p>
        </p:txBody>
      </p:sp>
      <mc:AlternateContent xmlns:mc="http://schemas.openxmlformats.org/markup-compatibility/2006">
        <mc:Choice xmlns:a14="http://schemas.microsoft.com/office/drawing/2010/main" Requires="a14">
          <p:sp>
            <p:nvSpPr>
              <p:cNvPr id="5" name="QO_5_AN.72_1#62f6fcac5?vop=1&amp;pid=bcc1a91e2&amp;color=0,0,0&amp;bbb=1"/>
              <p:cNvSpPr/>
              <p:nvPr/>
            </p:nvSpPr>
            <p:spPr>
              <a:xfrm>
                <a:off x="832104" y="2708775"/>
                <a:ext cx="10533888" cy="2126234"/>
              </a:xfrm>
              <a:prstGeom prst="rect">
                <a:avLst/>
              </a:prstGeom>
              <a:noFill/>
              <a:ln/>
            </p:spPr>
            <p:txBody>
              <a:bodyPr wrap="none" lIns="0" tIns="0" rIns="0" bIns="0" rtlCol="0" anchor="t"/>
              <a:lstStyle/>
              <a:p>
                <a:pPr algn="l" latinLnBrk="1">
                  <a:lnSpc>
                    <a:spcPts val="4600"/>
                  </a:lnSpc>
                </a:pPr>
                <a:r>
                  <a:rPr lang="en-US" altLang="zh-CN" sz="1800" b="0" i="0" dirty="0">
                    <a:solidFill>
                      <a:srgbClr val="FF0000"/>
                    </a:solidFill>
                    <a:latin typeface="微软雅黑" pitchFamily="34" charset="0"/>
                    <a:ea typeface="微软雅黑" pitchFamily="34" charset="-122"/>
                    <a:cs typeface="微软雅黑" pitchFamily="34" charset="-120"/>
                  </a:rPr>
                  <a:t>【解】1班进入决赛的概率为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FF0000"/>
                    </a:solidFill>
                    <a:latin typeface="微软雅黑" pitchFamily="34" charset="0"/>
                    <a:ea typeface="微软雅黑" pitchFamily="34" charset="-122"/>
                    <a:cs typeface="微软雅黑" pitchFamily="34" charset="-120"/>
                  </a:rPr>
                  <a:t>2</a:t>
                </a:r>
                <a:r>
                  <a:rPr lang="en-US" altLang="zh-CN" sz="1800" b="0" i="0" dirty="0">
                    <a:solidFill>
                      <a:srgbClr val="FF0000"/>
                    </a:solidFill>
                    <a:latin typeface="微软雅黑" pitchFamily="34" charset="0"/>
                    <a:ea typeface="微软雅黑" pitchFamily="34" charset="-122"/>
                    <a:cs typeface="微软雅黑" pitchFamily="34" charset="-120"/>
                  </a:rPr>
                  <a:t>班进入决赛的概率为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3</a:t>
                </a:r>
                <a:r>
                  <a:rPr lang="en-US" altLang="zh-CN" sz="1800" b="0" i="0" dirty="0">
                    <a:solidFill>
                      <a:srgbClr val="FF0000"/>
                    </a:solidFill>
                    <a:latin typeface="微软雅黑" pitchFamily="34" charset="0"/>
                    <a:ea typeface="微软雅黑" pitchFamily="34" charset="-122"/>
                    <a:cs typeface="微软雅黑" pitchFamily="34" charset="-120"/>
                  </a:rPr>
                  <a:t>班进入决赛的概率为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&gt;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&gt;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,所以3班进入决赛的概率最大,所以3班进入决赛的可能性最大.</a:t>
                </a:r>
                <a:endParaRPr lang="en-US" altLang="zh-CN" sz="1800" dirty="0"/>
              </a:p>
            </p:txBody>
          </p:sp>
        </mc:Choice>
        <mc:Fallback>
          <p:sp>
            <p:nvSpPr>
              <p:cNvPr id="5" name="QO_5_AN.72_1#62f6fcac5?vop=1&amp;pid=bcc1a91e2&amp;color=0,0,0&amp;bbb=1"/>
              <p:cNvSpPr>
                <a:spLocks noRot="1" noChangeAspect="1" noMove="1" noResize="1" noEditPoints="1" noAdjustHandles="1" noChangeArrowheads="1" noChangeShapeType="1" noTextEdit="1"/>
              </p:cNvSpPr>
              <p:nvPr/>
            </p:nvSpPr>
            <p:spPr>
              <a:xfrm>
                <a:off x="832104" y="2708775"/>
                <a:ext cx="10533888" cy="2126234"/>
              </a:xfrm>
              <a:prstGeom prst="rect">
                <a:avLst/>
              </a:prstGeom>
              <a:blipFill>
                <a:blip r:embed="rId5"/>
                <a:stretch>
                  <a:fillRect l="-1389" b="-401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3_1#cc7507079?vop=1&amp;pid=bcc1a91e2&amp;color=0,0,0&amp;bt=1&amp;bbb=1"/>
              <p:cNvSpPr/>
              <p:nvPr/>
            </p:nvSpPr>
            <p:spPr>
              <a:xfrm>
                <a:off x="832104" y="1080000"/>
                <a:ext cx="10533888" cy="303530"/>
              </a:xfrm>
              <a:prstGeom prst="rect">
                <a:avLst/>
              </a:prstGeom>
              <a:noFill/>
              <a:ln/>
            </p:spPr>
            <p:txBody>
              <a:bodyPr wrap="none" lIns="0" tIns="0" rIns="0" bIns="0" rtlCol="0" anchor="t"/>
              <a:lstStyle/>
              <a:p>
                <a:pPr algn="l" latinLnBrk="1">
                  <a:lnSpc>
                    <a:spcPts val="2600"/>
                  </a:lnSpc>
                </a:pPr>
                <a:r>
                  <a:rPr lang="en-US" altLang="zh-CN" sz="1800" b="0" i="0" dirty="0">
                    <a:solidFill>
                      <a:srgbClr val="000000"/>
                    </a:solidFill>
                    <a:latin typeface="微软雅黑" pitchFamily="34" charset="0"/>
                    <a:ea typeface="微软雅黑" pitchFamily="34" charset="-122"/>
                    <a:cs typeface="微软雅黑" pitchFamily="34" charset="-120"/>
                  </a:rPr>
                  <a:t>（2）设三个班中进入决赛的班级数为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的分布列.</a:t>
                </a:r>
                <a:endParaRPr lang="en-US" altLang="zh-CN" sz="1800" dirty="0"/>
              </a:p>
            </p:txBody>
          </p:sp>
        </mc:Choice>
        <mc:Fallback>
          <p:sp>
            <p:nvSpPr>
              <p:cNvPr id="2" name="QO_5_BD.73_1#cc7507079?vop=1&amp;pid=bcc1a91e2&amp;color=0,0,0&amp;bt=1&amp;bbb=1"/>
              <p:cNvSpPr>
                <a:spLocks noRot="1" noChangeAspect="1" noMove="1" noResize="1" noEditPoints="1" noAdjustHandles="1" noChangeArrowheads="1" noChangeShapeType="1" noTextEdit="1"/>
              </p:cNvSpPr>
              <p:nvPr/>
            </p:nvSpPr>
            <p:spPr>
              <a:xfrm>
                <a:off x="832104" y="1080000"/>
                <a:ext cx="10533888" cy="303530"/>
              </a:xfrm>
              <a:prstGeom prst="rect">
                <a:avLst/>
              </a:prstGeom>
              <a:blipFill>
                <a:blip r:embed="rId3"/>
                <a:stretch>
                  <a:fillRect l="-1389" t="-16000" b="-4800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4_1#cc7507079?vop=1&amp;pid=bcc1a91e2&amp;color=0,0,0&amp;bbb=1&amp;hb=1"/>
              <p:cNvSpPr/>
              <p:nvPr/>
            </p:nvSpPr>
            <p:spPr>
              <a:xfrm>
                <a:off x="832104" y="1385498"/>
                <a:ext cx="10533888" cy="3402330"/>
              </a:xfrm>
              <a:prstGeom prst="rect">
                <a:avLst/>
              </a:prstGeom>
              <a:noFill/>
              <a:ln/>
            </p:spPr>
            <p:txBody>
              <a:bodyPr wrap="none" lIns="0" tIns="0" rIns="0" bIns="0" rtlCol="0" anchor="t"/>
              <a:lstStyle/>
              <a:p>
                <a:pPr algn="l" latinLnBrk="1">
                  <a:lnSpc>
                    <a:spcPts val="3800"/>
                  </a:lnSpc>
                </a:pPr>
                <a:r>
                  <a:rPr lang="en-US" altLang="zh-CN" sz="1800" b="0" i="0" dirty="0">
                    <a:solidFill>
                      <a:srgbClr val="FF0000"/>
                    </a:solidFill>
                    <a:latin typeface="微软雅黑" pitchFamily="34" charset="0"/>
                    <a:ea typeface="微软雅黑" pitchFamily="34" charset="-122"/>
                    <a:cs typeface="微软雅黑" pitchFamily="34" charset="-120"/>
                  </a:rPr>
                  <a:t>【解】由（1）可知，1班、2班、3班进入决赛的概率分别为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27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的可能取值为0,1,2,3</a:t>
                </a:r>
                <a:r>
                  <a:rPr lang="en-US" altLang="zh-CN" sz="1800" b="0" i="0" dirty="0">
                    <a:solidFill>
                      <a:srgbClr val="00A0AF"/>
                    </a:solidFill>
                    <a:latin typeface="微软雅黑" pitchFamily="34" charset="0"/>
                    <a:ea typeface="楷体" pitchFamily="34" charset="-122"/>
                    <a:cs typeface="微软雅黑" pitchFamily="34" charset="-120"/>
                  </a:rPr>
                  <a:t>（提示：确定随机变量的取值时,要做到准确无误,特别要注意随机变量能否取</a:t>
                </a:r>
                <a:r>
                  <a:rPr lang="en-US" altLang="zh-CN" sz="1800" b="0" i="0">
                    <a:solidFill>
                      <a:srgbClr val="00A0AF"/>
                    </a:solidFill>
                    <a:latin typeface="微软雅黑" pitchFamily="34" charset="0"/>
                    <a:ea typeface="楷体" pitchFamily="34" charset="-122"/>
                    <a:cs typeface="微软雅黑" pitchFamily="34" charset="-120"/>
                  </a:rPr>
                  <a:t>0的</a:t>
                </a:r>
              </a:p>
              <a:p>
                <a:pPr latinLnBrk="1">
                  <a:lnSpc>
                    <a:spcPts val="2700"/>
                  </a:lnSpc>
                </a:pPr>
                <a:r>
                  <a:rPr lang="en-US" altLang="zh-CN" sz="1800" b="0" i="0">
                    <a:solidFill>
                      <a:srgbClr val="00A0AF"/>
                    </a:solidFill>
                    <a:latin typeface="微软雅黑" pitchFamily="34" charset="0"/>
                    <a:ea typeface="楷体" pitchFamily="34" charset="-122"/>
                    <a:cs typeface="微软雅黑" pitchFamily="34" charset="-120"/>
                  </a:rPr>
                  <a:t>情形</a:t>
                </a:r>
                <a:r>
                  <a:rPr lang="en-US" altLang="zh-CN" sz="1800" b="0" i="0" dirty="0">
                    <a:solidFill>
                      <a:srgbClr val="00A0AF"/>
                    </a:solidFill>
                    <a:latin typeface="微软雅黑" pitchFamily="34" charset="0"/>
                    <a:ea typeface="楷体" pitchFamily="34" charset="-122"/>
                    <a:cs typeface="微软雅黑" pitchFamily="34" charset="-120"/>
                  </a:rPr>
                  <a:t>.另外,还需注意随机变量是从几开始取值,每种取值对应几种情况）</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=0)=(1−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=2)=(1−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7</m:t>
                        </m:r>
                      </m:num>
                      <m:den>
                        <m:r>
                          <a:rPr lang="en-US" altLang="zh-CN" sz="1800" b="0" i="0">
                            <a:solidFill>
                              <a:srgbClr val="FF0000"/>
                            </a:solidFill>
                            <a:latin typeface="Cambria Math" pitchFamily="34" charset="0"/>
                            <a:ea typeface="Cambria Math" pitchFamily="34" charset="-122"/>
                            <a:cs typeface="Cambria Math" pitchFamily="34" charset="-120"/>
                          </a:rPr>
                          <m:t>18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=3)=</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=1)=1−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=0)−</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=3)=1−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7</m:t>
                        </m:r>
                      </m:num>
                      <m:den>
                        <m:r>
                          <a:rPr lang="en-US" altLang="zh-CN" sz="1800" b="0" i="0">
                            <a:solidFill>
                              <a:srgbClr val="FF0000"/>
                            </a:solidFill>
                            <a:latin typeface="Cambria Math" pitchFamily="34" charset="0"/>
                            <a:ea typeface="Cambria Math" pitchFamily="34" charset="-122"/>
                            <a:cs typeface="Cambria Math" pitchFamily="34" charset="-120"/>
                          </a:rPr>
                          <m:t>18</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15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11</m:t>
                        </m:r>
                      </m:num>
                      <m:den>
                        <m:r>
                          <a:rPr lang="en-US" altLang="zh-CN" sz="1800" b="0" i="0">
                            <a:solidFill>
                              <a:srgbClr val="FF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2600"/>
                  </a:lnSpc>
                </a:pPr>
                <a:r>
                  <a:rPr lang="en-US" altLang="zh-CN" b="0" i="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的分布列为</a:t>
                </a:r>
                <a:endParaRPr lang="en-US" altLang="zh-CN" dirty="0"/>
              </a:p>
            </p:txBody>
          </p:sp>
        </mc:Choice>
        <mc:Fallback>
          <p:sp>
            <p:nvSpPr>
              <p:cNvPr id="3" name="QO_5_AN.74_1#cc7507079?vop=1&amp;pid=bcc1a91e2&amp;color=0,0,0&amp;bbb=1&amp;hb=1"/>
              <p:cNvSpPr>
                <a:spLocks noRot="1" noChangeAspect="1" noMove="1" noResize="1" noEditPoints="1" noAdjustHandles="1" noChangeArrowheads="1" noChangeShapeType="1" noTextEdit="1"/>
              </p:cNvSpPr>
              <p:nvPr/>
            </p:nvSpPr>
            <p:spPr>
              <a:xfrm>
                <a:off x="832104" y="1385498"/>
                <a:ext cx="10533888" cy="3402330"/>
              </a:xfrm>
              <a:prstGeom prst="rect">
                <a:avLst/>
              </a:prstGeom>
              <a:blipFill>
                <a:blip r:embed="rId4"/>
                <a:stretch>
                  <a:fillRect l="-1389" b="-430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31" name="QO_5_AN.74_2#cc7507079?colgroup=3,9,13,13,13&amp;vop=1&amp;pid=bcc1a91e2&amp;color=0,0,0&amp;bbb=1"/>
              <p:cNvGraphicFramePr>
                <a:graphicFrameLocks noGrp="1"/>
              </p:cNvGraphicFramePr>
              <p:nvPr>
                <p:extLst>
                  <p:ext uri="{D42A27DB-BD31-4B8C-83A1-F6EECF244321}">
                    <p14:modId xmlns:p14="http://schemas.microsoft.com/office/powerpoint/2010/main" val="3986089776"/>
                  </p:ext>
                </p:extLst>
              </p:nvPr>
            </p:nvGraphicFramePr>
            <p:xfrm>
              <a:off x="832105" y="4839898"/>
              <a:ext cx="10536016" cy="714947"/>
            </p:xfrm>
            <a:graphic>
              <a:graphicData uri="http://schemas.openxmlformats.org/drawingml/2006/table">
                <a:tbl>
                  <a:tblPr/>
                  <a:tblGrid>
                    <a:gridCol w="858220">
                      <a:extLst>
                        <a:ext uri="{9D8B030D-6E8A-4147-A177-3AD203B41FA5}">
                          <a16:colId xmlns:a16="http://schemas.microsoft.com/office/drawing/2014/main" val="20000"/>
                        </a:ext>
                      </a:extLst>
                    </a:gridCol>
                    <a:gridCol w="1789479">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2629439">
                      <a:extLst>
                        <a:ext uri="{9D8B030D-6E8A-4147-A177-3AD203B41FA5}">
                          <a16:colId xmlns:a16="http://schemas.microsoft.com/office/drawing/2014/main" val="20003"/>
                        </a:ext>
                      </a:extLst>
                    </a:gridCol>
                    <a:gridCol w="2629439">
                      <a:extLst>
                        <a:ext uri="{9D8B030D-6E8A-4147-A177-3AD203B41FA5}">
                          <a16:colId xmlns:a16="http://schemas.microsoft.com/office/drawing/2014/main" val="20004"/>
                        </a:ext>
                      </a:extLst>
                    </a:gridCol>
                  </a:tblGrid>
                  <a:tr h="300673">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4274">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11</m:t>
                                  </m:r>
                                </m:num>
                                <m:den>
                                  <m:r>
                                    <a:rPr lang="en-US" altLang="zh-CN" sz="1400" b="0" i="0" spc="-100">
                                      <a:solidFill>
                                        <a:srgbClr val="00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7</m:t>
                                  </m:r>
                                </m:num>
                                <m:den>
                                  <m:r>
                                    <a:rPr lang="en-US" altLang="zh-CN" sz="1400" b="0" i="0" spc="-100">
                                      <a:solidFill>
                                        <a:srgbClr val="000000"/>
                                      </a:solidFill>
                                      <a:latin typeface="Cambria Math" pitchFamily="34" charset="0"/>
                                      <a:ea typeface="Cambria Math" pitchFamily="34" charset="-122"/>
                                      <a:cs typeface="Cambria Math" pitchFamily="34" charset="-120"/>
                                    </a:rPr>
                                    <m:t>18</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8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2</m:t>
                                  </m:r>
                                </m:num>
                                <m:den>
                                  <m:r>
                                    <a:rPr lang="en-US" altLang="zh-CN" sz="1400" b="0" i="0" spc="-100">
                                      <a:solidFill>
                                        <a:srgbClr val="00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31" name="QO_5_AN.74_2#cc7507079?colgroup=3,9,13,13,13&amp;vop=1&amp;pid=bcc1a91e2&amp;color=0,0,0&amp;bbb=1"/>
              <p:cNvGraphicFramePr>
                <a:graphicFrameLocks noGrp="1"/>
              </p:cNvGraphicFramePr>
              <p:nvPr>
                <p:extLst>
                  <p:ext uri="{D42A27DB-BD31-4B8C-83A1-F6EECF244321}">
                    <p14:modId xmlns:p14="http://schemas.microsoft.com/office/powerpoint/2010/main" val="3986089776"/>
                  </p:ext>
                </p:extLst>
              </p:nvPr>
            </p:nvGraphicFramePr>
            <p:xfrm>
              <a:off x="832105" y="4839898"/>
              <a:ext cx="10536016" cy="714947"/>
            </p:xfrm>
            <a:graphic>
              <a:graphicData uri="http://schemas.openxmlformats.org/drawingml/2006/table">
                <a:tbl>
                  <a:tblPr/>
                  <a:tblGrid>
                    <a:gridCol w="858220">
                      <a:extLst>
                        <a:ext uri="{9D8B030D-6E8A-4147-A177-3AD203B41FA5}">
                          <a16:colId xmlns:a16="http://schemas.microsoft.com/office/drawing/2014/main" val="20000"/>
                        </a:ext>
                      </a:extLst>
                    </a:gridCol>
                    <a:gridCol w="1789479">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2629439">
                      <a:extLst>
                        <a:ext uri="{9D8B030D-6E8A-4147-A177-3AD203B41FA5}">
                          <a16:colId xmlns:a16="http://schemas.microsoft.com/office/drawing/2014/main" val="20003"/>
                        </a:ext>
                      </a:extLst>
                    </a:gridCol>
                    <a:gridCol w="2629439">
                      <a:extLst>
                        <a:ext uri="{9D8B030D-6E8A-4147-A177-3AD203B41FA5}">
                          <a16:colId xmlns:a16="http://schemas.microsoft.com/office/drawing/2014/main" val="20004"/>
                        </a:ext>
                      </a:extLst>
                    </a:gridCol>
                  </a:tblGrid>
                  <a:tr h="300673">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709" t="-4000" r="-1127660" b="-142000"/>
                          </a:stretch>
                        </a:blipFill>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19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1427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709" t="-75362" r="-1127660" b="-289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48464" t="-75362" r="-442662" b="-289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00694" t="-75362" r="-200231" b="-289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201160" t="-75362" r="-100696" b="-289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00463" t="-75362" r="-463" b="-2899"/>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additive="base">
                                        <p:cTn id="43" dur="500" fill="hold"/>
                                        <p:tgtEl>
                                          <p:spTgt spid="31"/>
                                        </p:tgtEl>
                                        <p:attrNameLst>
                                          <p:attrName>ppt_x</p:attrName>
                                        </p:attrNameLst>
                                      </p:cBhvr>
                                      <p:tavLst>
                                        <p:tav tm="0">
                                          <p:val>
                                            <p:strVal val="#ppt_x"/>
                                          </p:val>
                                        </p:tav>
                                        <p:tav tm="100000">
                                          <p:val>
                                            <p:strVal val="#ppt_x"/>
                                          </p:val>
                                        </p:tav>
                                      </p:tavLst>
                                    </p:anim>
                                    <p:anim calcmode="lin" valueType="num">
                                      <p:cBhvr additive="base">
                                        <p:cTn id="4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O_5_AS.75_1#cc7507079?vop=1&amp;pid=bcc1a91e2&amp;color=0,0,0&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利用离散型随机变量分布列的归一性解题时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分布列中随机变量取不同值时所对应的随</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机事件彼此互斥</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因此在求随机变量某个特定取值的概率时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可先确定随机变量可取哪几个值</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再求其他取值</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所对应的概率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进而利用随机变量分布列的归一性求随机变量特定取值的概率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O_4_BD.76_1#7daec73bf?vop=1&amp;pid=8a812ce39&amp;color=0,0,0&amp;bt=1&amp;bbb=1&amp;hb=1"/>
          <p:cNvSpPr/>
          <p:nvPr/>
        </p:nvSpPr>
        <p:spPr>
          <a:xfrm>
            <a:off x="832104" y="1080000"/>
            <a:ext cx="10531904"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微软雅黑" pitchFamily="34" charset="0"/>
                <a:ea typeface="微软雅黑" pitchFamily="34" charset="-122"/>
                <a:cs typeface="微软雅黑" pitchFamily="34" charset="-120"/>
              </a:rPr>
              <a:t>新情境</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近年来</a:t>
            </a:r>
            <a:r>
              <a:rPr lang="en-US" altLang="zh-CN" sz="1800" b="0" i="0" dirty="0">
                <a:solidFill>
                  <a:srgbClr val="000000"/>
                </a:solidFill>
                <a:latin typeface="微软雅黑" pitchFamily="34" charset="0"/>
                <a:ea typeface="微软雅黑" pitchFamily="34" charset="-122"/>
                <a:cs typeface="微软雅黑" pitchFamily="34" charset="-120"/>
              </a:rPr>
              <a:t>，轻食作为餐饮的一种创新形态，广受消费者青睐</a:t>
            </a:r>
            <a:r>
              <a:rPr lang="en-US" altLang="zh-CN" sz="1800" b="0" i="0">
                <a:solidFill>
                  <a:srgbClr val="000000"/>
                </a:solidFill>
                <a:latin typeface="微软雅黑" pitchFamily="34" charset="0"/>
                <a:ea typeface="微软雅黑" pitchFamily="34" charset="-122"/>
                <a:cs typeface="微软雅黑" pitchFamily="34" charset="-120"/>
              </a:rPr>
              <a:t>.某公司为了获得轻食消费者行为</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数据</a:t>
            </a:r>
            <a:r>
              <a:rPr lang="en-US" altLang="zh-CN" sz="1800" b="0" i="0" dirty="0">
                <a:solidFill>
                  <a:srgbClr val="000000"/>
                </a:solidFill>
                <a:latin typeface="微软雅黑" pitchFamily="34" charset="0"/>
                <a:ea typeface="微软雅黑" pitchFamily="34" charset="-122"/>
                <a:cs typeface="微软雅黑" pitchFamily="34" charset="-120"/>
              </a:rPr>
              <a:t>，对一地区消费者进行抽样调查.统计其中300名消费者（表中3个年龄段的人数各100</a:t>
            </a:r>
            <a:r>
              <a:rPr lang="en-US" altLang="zh-CN" sz="1800" b="0" i="0">
                <a:solidFill>
                  <a:srgbClr val="000000"/>
                </a:solidFill>
                <a:latin typeface="微软雅黑" pitchFamily="34" charset="0"/>
                <a:ea typeface="微软雅黑" pitchFamily="34" charset="-122"/>
                <a:cs typeface="微软雅黑" pitchFamily="34" charset="-120"/>
              </a:rPr>
              <a:t>）食用轻食的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频数与年龄得到如下的频数分布表</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O_4_BD.76_1#7daec73bf?vop=1&amp;pid=8a812ce39&amp;color=0,0,0&amp;tib=255,255,255&amp;iip=6"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50308" y="1203444"/>
            <a:ext cx="25603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graphicFrame>
            <p:nvGraphicFramePr>
              <p:cNvPr id="33" name="QO_4_BD.76_2#7daec73bf?colgroup=21,9,11,12&amp;vop=1&amp;pid=8a812ce39&amp;color=0,0,0&amp;bbb=1"/>
              <p:cNvGraphicFramePr>
                <a:graphicFrameLocks noGrp="1"/>
              </p:cNvGraphicFramePr>
              <p:nvPr>
                <p:extLst>
                  <p:ext uri="{D42A27DB-BD31-4B8C-83A1-F6EECF244321}">
                    <p14:modId xmlns:p14="http://schemas.microsoft.com/office/powerpoint/2010/main" val="1036088"/>
                  </p:ext>
                </p:extLst>
              </p:nvPr>
            </p:nvGraphicFramePr>
            <p:xfrm>
              <a:off x="832104" y="2400800"/>
              <a:ext cx="10524744" cy="1254635"/>
            </p:xfrm>
            <a:graphic>
              <a:graphicData uri="http://schemas.openxmlformats.org/drawingml/2006/table">
                <a:tbl>
                  <a:tblPr/>
                  <a:tblGrid>
                    <a:gridCol w="4078224">
                      <a:extLst>
                        <a:ext uri="{9D8B030D-6E8A-4147-A177-3AD203B41FA5}">
                          <a16:colId xmlns:a16="http://schemas.microsoft.com/office/drawing/2014/main" val="20000"/>
                        </a:ext>
                      </a:extLst>
                    </a:gridCol>
                    <a:gridCol w="1856232">
                      <a:extLst>
                        <a:ext uri="{9D8B030D-6E8A-4147-A177-3AD203B41FA5}">
                          <a16:colId xmlns:a16="http://schemas.microsoft.com/office/drawing/2014/main" val="20001"/>
                        </a:ext>
                      </a:extLst>
                    </a:gridCol>
                    <a:gridCol w="2212848">
                      <a:extLst>
                        <a:ext uri="{9D8B030D-6E8A-4147-A177-3AD203B41FA5}">
                          <a16:colId xmlns:a16="http://schemas.microsoft.com/office/drawing/2014/main" val="20002"/>
                        </a:ext>
                      </a:extLst>
                    </a:gridCol>
                    <a:gridCol w="2377440">
                      <a:extLst>
                        <a:ext uri="{9D8B030D-6E8A-4147-A177-3AD203B41FA5}">
                          <a16:colId xmlns:a16="http://schemas.microsoft.com/office/drawing/2014/main" val="20003"/>
                        </a:ext>
                      </a:extLst>
                    </a:gridCol>
                  </a:tblGrid>
                  <a:tr h="30956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25岁以下</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([0,25))</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25岁到50岁</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([25,50))</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r>
                            <a:rPr lang="en-US" altLang="zh-CN" sz="1400" b="1" i="0" dirty="0">
                              <a:solidFill>
                                <a:srgbClr val="000000"/>
                              </a:solidFill>
                              <a:latin typeface="SimHei" pitchFamily="34" charset="0"/>
                              <a:ea typeface="SimHei" pitchFamily="34" charset="-122"/>
                              <a:cs typeface="SimHei" pitchFamily="34" charset="-120"/>
                            </a:rPr>
                            <a:t>50岁及以上</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([50,+∞))</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5024">
                    <a:tc>
                      <a:txBody>
                        <a:bodyPr/>
                        <a:lstStyle/>
                        <a:p>
                          <a:pPr algn="ctr" latinLnBrk="1" hangingPunct="0">
                            <a:lnSpc>
                              <a:spcPts val="2000"/>
                            </a:lnSpc>
                          </a:pPr>
                          <a:r>
                            <a:rPr lang="en-US" altLang="zh-CN" sz="1400" b="1" i="0" dirty="0">
                              <a:solidFill>
                                <a:srgbClr val="000000"/>
                              </a:solidFill>
                              <a:latin typeface="SimHei" pitchFamily="34" charset="0"/>
                              <a:ea typeface="SimHei" pitchFamily="34" charset="-122"/>
                              <a:cs typeface="SimHei" pitchFamily="34" charset="-120"/>
                            </a:rPr>
                            <a:t>轻食低频消费者（每周</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SimHei" pitchFamily="34" charset="0"/>
                              <a:ea typeface="SimHei" pitchFamily="34" charset="-122"/>
                              <a:cs typeface="SimHei" pitchFamily="34" charset="-120"/>
                            </a:rPr>
                            <a:t> </a:t>
                          </a:r>
                          <a:r>
                            <a:rPr lang="en-US" altLang="zh-CN" sz="1400" b="1" i="0" dirty="0">
                              <a:solidFill>
                                <a:srgbClr val="000000"/>
                              </a:solidFill>
                              <a:latin typeface="SimHei" pitchFamily="34" charset="0"/>
                              <a:ea typeface="SimHei" pitchFamily="34" charset="-122"/>
                              <a:cs typeface="SimHei" pitchFamily="34" charset="-120"/>
                            </a:rPr>
                            <a:t>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pPr algn="ctr" latinLnBrk="1" hangingPunct="0">
                            <a:lnSpc>
                              <a:spcPts val="2000"/>
                            </a:lnSpc>
                          </a:pPr>
                          <a:r>
                            <a:rPr lang="en-US" altLang="zh-CN" sz="1400" b="1" i="0" dirty="0">
                              <a:solidFill>
                                <a:srgbClr val="000000"/>
                              </a:solidFill>
                              <a:latin typeface="SimHei" pitchFamily="34" charset="0"/>
                              <a:ea typeface="SimHei" pitchFamily="34" charset="-122"/>
                              <a:cs typeface="SimHei" pitchFamily="34" charset="-120"/>
                            </a:rPr>
                            <a:t>轻食中频消费者（每周</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2−3</m:t>
                              </m:r>
                            </m:oMath>
                          </a14:m>
                          <a:r>
                            <a:rPr lang="en-US" altLang="zh-CN" sz="100" b="0" i="0" kern="0" spc="-99900" dirty="0">
                              <a:solidFill>
                                <a:srgbClr val="FFFFFF"/>
                              </a:solidFill>
                              <a:latin typeface="SimHei" pitchFamily="34" charset="0"/>
                              <a:ea typeface="SimHei" pitchFamily="34" charset="-122"/>
                              <a:cs typeface="SimHei" pitchFamily="34" charset="-120"/>
                            </a:rPr>
                            <a:t> </a:t>
                          </a:r>
                          <a:r>
                            <a:rPr lang="en-US" altLang="zh-CN" sz="1400" b="1" i="0" dirty="0">
                              <a:solidFill>
                                <a:srgbClr val="000000"/>
                              </a:solidFill>
                              <a:latin typeface="SimHei" pitchFamily="34" charset="0"/>
                              <a:ea typeface="SimHei" pitchFamily="34" charset="-122"/>
                              <a:cs typeface="SimHei" pitchFamily="34" charset="-120"/>
                            </a:rPr>
                            <a:t>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pPr algn="ctr" latinLnBrk="1" hangingPunct="0">
                            <a:lnSpc>
                              <a:spcPts val="2000"/>
                            </a:lnSpc>
                          </a:pPr>
                          <a:r>
                            <a:rPr lang="en-US" altLang="zh-CN" sz="1400" b="1" i="0" dirty="0">
                              <a:solidFill>
                                <a:srgbClr val="000000"/>
                              </a:solidFill>
                              <a:latin typeface="SimHei" pitchFamily="34" charset="0"/>
                              <a:ea typeface="SimHei" pitchFamily="34" charset="-122"/>
                              <a:cs typeface="SimHei" pitchFamily="34" charset="-120"/>
                            </a:rPr>
                            <a:t>轻食高频消费者（每周</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4−6</m:t>
                              </m:r>
                            </m:oMath>
                          </a14:m>
                          <a:r>
                            <a:rPr lang="en-US" altLang="zh-CN" sz="100" b="0" i="0" kern="0" spc="-99900" dirty="0">
                              <a:solidFill>
                                <a:srgbClr val="FFFFFF"/>
                              </a:solidFill>
                              <a:latin typeface="SimHei" pitchFamily="34" charset="0"/>
                              <a:ea typeface="SimHei" pitchFamily="34" charset="-122"/>
                              <a:cs typeface="SimHei" pitchFamily="34" charset="-120"/>
                            </a:rPr>
                            <a:t> </a:t>
                          </a:r>
                          <a:r>
                            <a:rPr lang="en-US" altLang="zh-CN" sz="1400" b="1" i="0" dirty="0">
                              <a:solidFill>
                                <a:srgbClr val="000000"/>
                              </a:solidFill>
                              <a:latin typeface="SimHei" pitchFamily="34" charset="0"/>
                              <a:ea typeface="SimHei" pitchFamily="34" charset="-122"/>
                              <a:cs typeface="SimHei" pitchFamily="34" charset="-120"/>
                            </a:rPr>
                            <a:t>次及以上）</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33" name="QO_4_BD.76_2#7daec73bf?colgroup=21,9,11,12&amp;vop=1&amp;pid=8a812ce39&amp;color=0,0,0&amp;bbb=1"/>
              <p:cNvGraphicFramePr>
                <a:graphicFrameLocks noGrp="1"/>
              </p:cNvGraphicFramePr>
              <p:nvPr>
                <p:extLst>
                  <p:ext uri="{D42A27DB-BD31-4B8C-83A1-F6EECF244321}">
                    <p14:modId xmlns:p14="http://schemas.microsoft.com/office/powerpoint/2010/main" val="1036088"/>
                  </p:ext>
                </p:extLst>
              </p:nvPr>
            </p:nvGraphicFramePr>
            <p:xfrm>
              <a:off x="832104" y="2400800"/>
              <a:ext cx="10524744" cy="1254635"/>
            </p:xfrm>
            <a:graphic>
              <a:graphicData uri="http://schemas.openxmlformats.org/drawingml/2006/table">
                <a:tbl>
                  <a:tblPr/>
                  <a:tblGrid>
                    <a:gridCol w="4078224">
                      <a:extLst>
                        <a:ext uri="{9D8B030D-6E8A-4147-A177-3AD203B41FA5}">
                          <a16:colId xmlns:a16="http://schemas.microsoft.com/office/drawing/2014/main" val="20000"/>
                        </a:ext>
                      </a:extLst>
                    </a:gridCol>
                    <a:gridCol w="1856232">
                      <a:extLst>
                        <a:ext uri="{9D8B030D-6E8A-4147-A177-3AD203B41FA5}">
                          <a16:colId xmlns:a16="http://schemas.microsoft.com/office/drawing/2014/main" val="20001"/>
                        </a:ext>
                      </a:extLst>
                    </a:gridCol>
                    <a:gridCol w="2212848">
                      <a:extLst>
                        <a:ext uri="{9D8B030D-6E8A-4147-A177-3AD203B41FA5}">
                          <a16:colId xmlns:a16="http://schemas.microsoft.com/office/drawing/2014/main" val="20002"/>
                        </a:ext>
                      </a:extLst>
                    </a:gridCol>
                    <a:gridCol w="2377440">
                      <a:extLst>
                        <a:ext uri="{9D8B030D-6E8A-4147-A177-3AD203B41FA5}">
                          <a16:colId xmlns:a16="http://schemas.microsoft.com/office/drawing/2014/main" val="20003"/>
                        </a:ext>
                      </a:extLst>
                    </a:gridCol>
                  </a:tblGrid>
                  <a:tr h="309563">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19672" r="-247541" b="-32352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268595" r="-107989" b="-323529"/>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343077" r="-513" b="-323529"/>
                          </a:stretch>
                        </a:blipFill>
                      </a:tcPr>
                    </a:tc>
                    <a:extLst>
                      <a:ext uri="{0D108BD9-81ED-4DB2-BD59-A6C34878D82A}">
                        <a16:rowId xmlns:a16="http://schemas.microsoft.com/office/drawing/2014/main" val="10000"/>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9" t="-98077" r="-158445" b="-2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9" t="-198077" r="-158445" b="-1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55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40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5024">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149" t="-298077" r="-158445" b="-17308"/>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7_1#f90d76469?vop=1&amp;pid=7daec73bf&amp;color=0,0,0&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（1）已知该地区25岁以下、25岁到50岁、50岁及以上三个年龄段的人数比例为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3:6:1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用频率估计概率，</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求从该地区中随机抽取一人</a:t>
                </a:r>
                <a:r>
                  <a:rPr lang="en-US" altLang="zh-CN" b="0" i="0" dirty="0">
                    <a:solidFill>
                      <a:srgbClr val="000000"/>
                    </a:solidFill>
                    <a:latin typeface="微软雅黑" pitchFamily="34" charset="0"/>
                    <a:ea typeface="微软雅黑" pitchFamily="34" charset="-122"/>
                    <a:cs typeface="微软雅黑" pitchFamily="34" charset="-120"/>
                  </a:rPr>
                  <a:t>，其为轻食高频消费者的概率.</a:t>
                </a:r>
                <a:endParaRPr lang="en-US" altLang="zh-CN" dirty="0"/>
              </a:p>
            </p:txBody>
          </p:sp>
        </mc:Choice>
        <mc:Fallback>
          <p:sp>
            <p:nvSpPr>
              <p:cNvPr id="2" name="QO_5_BD.77_1#f90d76469?vop=1&amp;pid=7daec73bf&amp;color=0,0,0&amp;bt=1&amp;bbb=1&amp;hb=1"/>
              <p:cNvSpPr>
                <a:spLocks noRot="1" noChangeAspect="1" noMove="1" noResize="1" noEditPoints="1" noAdjustHandles="1" noChangeArrowheads="1" noChangeShapeType="1" noTextEdit="1"/>
              </p:cNvSpPr>
              <p:nvPr/>
            </p:nvSpPr>
            <p:spPr>
              <a:xfrm>
                <a:off x="832104" y="1080000"/>
                <a:ext cx="10533888" cy="773430"/>
              </a:xfrm>
              <a:prstGeom prst="rect">
                <a:avLst/>
              </a:prstGeom>
              <a:blipFill>
                <a:blip r:embed="rId3"/>
                <a:stretch>
                  <a:fillRect l="-1389" r="-300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78_1#f90d76469?vop=1&amp;pid=7daec73bf&amp;color=0,0,0&amp;bbb=1&amp;hb=1"/>
              <p:cNvSpPr/>
              <p:nvPr/>
            </p:nvSpPr>
            <p:spPr>
              <a:xfrm>
                <a:off x="832104" y="1863717"/>
                <a:ext cx="10533888" cy="2240407"/>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【解】记从该地区中随机抽取一人，其年龄在25岁以下、25岁到50岁、50岁及以上分别为事件</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1</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FF0000"/>
                    </a:solidFill>
                    <a:latin typeface="微软雅黑" pitchFamily="34" charset="0"/>
                    <a:ea typeface="微软雅黑" pitchFamily="34" charset="-122"/>
                    <a:cs typeface="微软雅黑" pitchFamily="34" charset="-120"/>
                  </a:rPr>
                  <a:t>，</a:t>
                </a:r>
              </a:p>
              <a:p>
                <a:pPr latinLnBrk="1">
                  <a:lnSpc>
                    <a:spcPts val="3400"/>
                  </a:lnSpc>
                </a:pP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oMath>
                </a14:m>
                <a:r>
                  <a:rPr lang="en-US" altLang="zh-CN" sz="1800" b="0" i="0" dirty="0">
                    <a:solidFill>
                      <a:srgbClr val="FF0000"/>
                    </a:solidFill>
                    <a:latin typeface="微软雅黑" pitchFamily="34" charset="0"/>
                    <a:ea typeface="微软雅黑" pitchFamily="34" charset="-122"/>
                    <a:cs typeface="微软雅黑" pitchFamily="34" charset="-120"/>
                  </a:rPr>
                  <a:t>，其为轻食高频消费者为事件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a:solidFill>
                      <a:srgbClr val="FF0000"/>
                    </a:solidFill>
                    <a:latin typeface="微软雅黑" pitchFamily="34" charset="0"/>
                    <a:ea typeface="微软雅黑" pitchFamily="34" charset="-122"/>
                    <a:cs typeface="微软雅黑" pitchFamily="34" charset="-120"/>
                  </a:rPr>
                  <a:t>表中数据估计概率</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10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10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10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11</m:t>
                        </m:r>
                      </m:num>
                      <m:den>
                        <m:r>
                          <a:rPr lang="en-US" altLang="zh-CN" sz="1800" b="0" i="0">
                            <a:solidFill>
                              <a:srgbClr val="FF0000"/>
                            </a:solidFill>
                            <a:latin typeface="Cambria Math" pitchFamily="34" charset="0"/>
                            <a:ea typeface="Cambria Math" pitchFamily="34" charset="-122"/>
                            <a:cs typeface="Cambria Math" pitchFamily="34" charset="-120"/>
                          </a:rPr>
                          <m:t>50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r>
                  <a:rPr lang="en-US" altLang="zh-CN" b="0" i="0">
                    <a:solidFill>
                      <a:srgbClr val="FF0000"/>
                    </a:solidFill>
                    <a:latin typeface="微软雅黑" pitchFamily="34" charset="0"/>
                    <a:ea typeface="微软雅黑" pitchFamily="34" charset="-122"/>
                    <a:cs typeface="微软雅黑" pitchFamily="34" charset="-120"/>
                  </a:rPr>
                  <a:t>即从该地区中随机抽取一人</a:t>
                </a:r>
                <a:r>
                  <a:rPr lang="en-US" altLang="zh-CN" b="0" i="0" dirty="0">
                    <a:solidFill>
                      <a:srgbClr val="FF0000"/>
                    </a:solidFill>
                    <a:latin typeface="微软雅黑" pitchFamily="34" charset="0"/>
                    <a:ea typeface="微软雅黑" pitchFamily="34" charset="-122"/>
                    <a:cs typeface="微软雅黑" pitchFamily="34" charset="-120"/>
                  </a:rPr>
                  <a:t>，其为轻食高频消费者的概率为</a:t>
                </a:r>
                <a14:m>
                  <m:oMath xmlns:m="http://schemas.openxmlformats.org/officeDocument/2006/math">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11</m:t>
                        </m:r>
                      </m:num>
                      <m:den>
                        <m:r>
                          <a:rPr lang="en-US" altLang="zh-CN" b="0" i="0">
                            <a:solidFill>
                              <a:srgbClr val="FF0000"/>
                            </a:solidFill>
                            <a:latin typeface="Cambria Math" pitchFamily="34" charset="0"/>
                            <a:ea typeface="Cambria Math" pitchFamily="34" charset="-122"/>
                            <a:cs typeface="Cambria Math" pitchFamily="34" charset="-120"/>
                          </a:rPr>
                          <m:t>50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5_AN.78_1#f90d76469?vop=1&amp;pid=7daec73bf&amp;color=0,0,0&amp;bbb=1&amp;hb=1"/>
              <p:cNvSpPr>
                <a:spLocks noRot="1" noChangeAspect="1" noMove="1" noResize="1" noEditPoints="1" noAdjustHandles="1" noChangeArrowheads="1" noChangeShapeType="1" noTextEdit="1"/>
              </p:cNvSpPr>
              <p:nvPr/>
            </p:nvSpPr>
            <p:spPr>
              <a:xfrm>
                <a:off x="832104" y="1863717"/>
                <a:ext cx="10533888" cy="2240407"/>
              </a:xfrm>
              <a:prstGeom prst="rect">
                <a:avLst/>
              </a:prstGeom>
              <a:blipFill>
                <a:blip r:embed="rId4"/>
                <a:stretch>
                  <a:fillRect l="-1389" r="-984" b="-354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79_1#efdfb69a4?vop=1&amp;pid=7daec73bf&amp;color=0,0,0&amp;bt=1&amp;bbb=1&amp;hb=1"/>
              <p:cNvSpPr/>
              <p:nvPr/>
            </p:nvSpPr>
            <p:spPr>
              <a:xfrm>
                <a:off x="832104" y="1080000"/>
                <a:ext cx="10533888" cy="66865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（2）从以上样本的轻食高频消费者中，采用按比例分配的分层随机抽样抽取6人，再从这</a:t>
                </a:r>
                <a:r>
                  <a:rPr lang="en-US" altLang="zh-CN" sz="1800" b="0" i="0">
                    <a:solidFill>
                      <a:srgbClr val="000000"/>
                    </a:solidFill>
                    <a:latin typeface="微软雅黑" pitchFamily="34" charset="0"/>
                    <a:ea typeface="微软雅黑" pitchFamily="34" charset="-122"/>
                    <a:cs typeface="微软雅黑" pitchFamily="34" charset="-120"/>
                  </a:rPr>
                  <a:t>6人中随机抽取</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3</a:t>
                </a:r>
                <a:r>
                  <a:rPr lang="en-US" altLang="zh-CN" b="0" i="0" dirty="0">
                    <a:solidFill>
                      <a:srgbClr val="000000"/>
                    </a:solidFill>
                    <a:latin typeface="微软雅黑" pitchFamily="34" charset="0"/>
                    <a:ea typeface="微软雅黑" pitchFamily="34" charset="-122"/>
                    <a:cs typeface="微软雅黑" pitchFamily="34" charset="-120"/>
                  </a:rPr>
                  <a:t>人，记这3人中年龄在25岁以下与25岁到50岁的人数分别为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𝑌</m:t>
                    </m:r>
                  </m:oMath>
                </a14:m>
                <a:r>
                  <a:rPr lang="en-US" altLang="zh-CN" b="0" i="0" dirty="0">
                    <a:solidFill>
                      <a:srgbClr val="000000"/>
                    </a:solidFill>
                    <a:latin typeface="微软雅黑" pitchFamily="34" charset="0"/>
                    <a:ea typeface="微软雅黑" pitchFamily="34" charset="-122"/>
                    <a:cs typeface="微软雅黑" pitchFamily="34" charset="-120"/>
                  </a:rPr>
                  <a:t>，记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𝑋</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𝑌</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的分布列.</a:t>
                </a:r>
                <a:endParaRPr lang="en-US" altLang="zh-CN" dirty="0"/>
              </a:p>
            </p:txBody>
          </p:sp>
        </mc:Choice>
        <mc:Fallback>
          <p:sp>
            <p:nvSpPr>
              <p:cNvPr id="2" name="QO_5_BD.79_1#efdfb69a4?vop=1&amp;pid=7daec73bf&amp;color=0,0,0&amp;bt=1&amp;bbb=1&amp;hb=1"/>
              <p:cNvSpPr>
                <a:spLocks noRot="1" noChangeAspect="1" noMove="1" noResize="1" noEditPoints="1" noAdjustHandles="1" noChangeArrowheads="1" noChangeShapeType="1" noTextEdit="1"/>
              </p:cNvSpPr>
              <p:nvPr/>
            </p:nvSpPr>
            <p:spPr>
              <a:xfrm>
                <a:off x="832104" y="1080000"/>
                <a:ext cx="10533888" cy="668655"/>
              </a:xfrm>
              <a:prstGeom prst="rect">
                <a:avLst/>
              </a:prstGeom>
              <a:blipFill>
                <a:blip r:embed="rId3"/>
                <a:stretch>
                  <a:fillRect l="-1389" t="-4545" r="-810" b="-218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5_AN.80_1#efdfb69a4?vop=1&amp;pid=7daec73bf&amp;color=0,0,0&amp;bbb=1&amp;hb=1"/>
              <p:cNvSpPr/>
              <p:nvPr/>
            </p:nvSpPr>
            <p:spPr>
              <a:xfrm>
                <a:off x="832104" y="1753355"/>
                <a:ext cx="10533888" cy="2954655"/>
              </a:xfrm>
              <a:prstGeom prst="rect">
                <a:avLst/>
              </a:prstGeom>
              <a:noFill/>
              <a:ln/>
            </p:spPr>
            <p:txBody>
              <a:bodyPr wrap="none" lIns="0" tIns="0" rIns="0" bIns="0" rtlCol="0" anchor="t"/>
              <a:lstStyle/>
              <a:p>
                <a:pPr algn="l" latinLnBrk="1">
                  <a:lnSpc>
                    <a:spcPts val="2800"/>
                  </a:lnSpc>
                </a:pPr>
                <a:r>
                  <a:rPr lang="en-US" altLang="zh-CN" sz="1800" b="0" i="0" dirty="0">
                    <a:solidFill>
                      <a:srgbClr val="FF0000"/>
                    </a:solidFill>
                    <a:latin typeface="微软雅黑" pitchFamily="34" charset="0"/>
                    <a:ea typeface="微软雅黑" pitchFamily="34" charset="-122"/>
                    <a:cs typeface="微软雅黑" pitchFamily="34" charset="-120"/>
                  </a:rPr>
                  <a:t>【解】由表知，利用按比例分配的分层随机抽样的方法抽取的6人中，年龄在25岁以下与25岁到</a:t>
                </a:r>
                <a:r>
                  <a:rPr lang="en-US" altLang="zh-CN" sz="1800" b="0" i="0">
                    <a:solidFill>
                      <a:srgbClr val="FF0000"/>
                    </a:solidFill>
                    <a:latin typeface="微软雅黑" pitchFamily="34" charset="0"/>
                    <a:ea typeface="微软雅黑" pitchFamily="34" charset="-122"/>
                    <a:cs typeface="微软雅黑" pitchFamily="34" charset="-120"/>
                  </a:rPr>
                  <a:t>50岁的</a:t>
                </a:r>
              </a:p>
              <a:p>
                <a:pPr latinLnBrk="1">
                  <a:lnSpc>
                    <a:spcPts val="2800"/>
                  </a:lnSpc>
                </a:pPr>
                <a:r>
                  <a:rPr lang="en-US" altLang="zh-CN" sz="1800" b="0" i="0">
                    <a:solidFill>
                      <a:srgbClr val="FF0000"/>
                    </a:solidFill>
                    <a:latin typeface="微软雅黑" pitchFamily="34" charset="0"/>
                    <a:ea typeface="微软雅黑" pitchFamily="34" charset="-122"/>
                    <a:cs typeface="微软雅黑" pitchFamily="34" charset="-120"/>
                  </a:rPr>
                  <a:t>人数分别为</a:t>
                </a:r>
                <a:r>
                  <a:rPr lang="en-US" altLang="zh-CN" sz="1800" b="0" i="0" dirty="0">
                    <a:solidFill>
                      <a:srgbClr val="FF0000"/>
                    </a:solidFill>
                    <a:latin typeface="微软雅黑" pitchFamily="34" charset="0"/>
                    <a:ea typeface="微软雅黑" pitchFamily="34" charset="-122"/>
                    <a:cs typeface="微软雅黑" pitchFamily="34" charset="-120"/>
                  </a:rPr>
                  <a:t>3和2，依题意，</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的所有可能取值分别为0，1，2，3.</a:t>
                </a:r>
                <a:endParaRPr lang="en-US" altLang="zh-CN" sz="1800" dirty="0"/>
              </a:p>
              <a:p>
                <a:pPr latinLnBrk="1">
                  <a:lnSpc>
                    <a:spcPts val="38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=0)=</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9</m:t>
                        </m:r>
                      </m:num>
                      <m:den>
                        <m:r>
                          <a:rPr lang="en-US" altLang="zh-CN" sz="1800" b="0" i="0">
                            <a:solidFill>
                              <a:srgbClr val="FF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=2,</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=0)+</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=0,</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=2)=</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2</m:t>
                            </m:r>
                          </m:sub>
                          <m:sup>
                            <m:r>
                              <a:rPr lang="en-US" altLang="zh-CN" sz="1800"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𝜉</m:t>
                    </m:r>
                    <m:r>
                      <a:rPr lang="en-US" altLang="zh-CN" sz="1800" b="0" i="0">
                        <a:solidFill>
                          <a:srgbClr val="FF0000"/>
                        </a:solidFill>
                        <a:latin typeface="Cambria Math" pitchFamily="34" charset="0"/>
                        <a:ea typeface="Cambria Math" pitchFamily="34" charset="-122"/>
                        <a:cs typeface="Cambria Math" pitchFamily="34" charset="-120"/>
                      </a:rPr>
                      <m:t>=3)=</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𝑋</m:t>
                    </m:r>
                    <m:r>
                      <a:rPr lang="en-US" altLang="zh-CN" sz="1800" b="0" i="0">
                        <a:solidFill>
                          <a:srgbClr val="FF0000"/>
                        </a:solidFill>
                        <a:latin typeface="Cambria Math" pitchFamily="34" charset="0"/>
                        <a:ea typeface="Cambria Math" pitchFamily="34" charset="-122"/>
                        <a:cs typeface="Cambria Math" pitchFamily="34" charset="-120"/>
                      </a:rPr>
                      <m:t>=3,</m:t>
                    </m:r>
                    <m:r>
                      <a:rPr lang="en-US" altLang="zh-CN" sz="1800" b="0" i="0">
                        <a:solidFill>
                          <a:srgbClr val="FF0000"/>
                        </a:solidFill>
                        <a:latin typeface="Cambria Math" pitchFamily="34" charset="0"/>
                        <a:ea typeface="Cambria Math" pitchFamily="34" charset="-122"/>
                        <a:cs typeface="Cambria Math" pitchFamily="34" charset="-120"/>
                      </a:rPr>
                      <m:t>𝑌</m:t>
                    </m:r>
                    <m:r>
                      <a:rPr lang="en-US" altLang="zh-CN" sz="1800" b="0" i="0">
                        <a:solidFill>
                          <a:srgbClr val="FF0000"/>
                        </a:solidFill>
                        <a:latin typeface="Cambria Math" pitchFamily="34" charset="0"/>
                        <a:ea typeface="Cambria Math" pitchFamily="34" charset="-122"/>
                        <a:cs typeface="Cambria Math" pitchFamily="34" charset="-120"/>
                      </a:rPr>
                      <m:t>=0)=</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3</m:t>
                            </m:r>
                          </m:sub>
                          <m:sup>
                            <m:r>
                              <a:rPr lang="en-US" altLang="zh-CN" sz="1800" b="0" i="0">
                                <a:solidFill>
                                  <a:srgbClr val="FF0000"/>
                                </a:solidFill>
                                <a:latin typeface="Cambria Math" pitchFamily="34" charset="0"/>
                                <a:ea typeface="Cambria Math" pitchFamily="34" charset="-122"/>
                                <a:cs typeface="Cambria Math" pitchFamily="34" charset="-120"/>
                              </a:rPr>
                              <m:t>3</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3</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2700"/>
                  </a:lnSpc>
                </a:pPr>
                <a:r>
                  <a:rPr lang="en-US" altLang="zh-CN" b="0" i="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的分布列为</a:t>
                </a:r>
                <a:endParaRPr lang="en-US" altLang="zh-CN" dirty="0"/>
              </a:p>
            </p:txBody>
          </p:sp>
        </mc:Choice>
        <mc:Fallback>
          <p:sp>
            <p:nvSpPr>
              <p:cNvPr id="3" name="QO_5_AN.80_1#efdfb69a4?vop=1&amp;pid=7daec73bf&amp;color=0,0,0&amp;bbb=1&amp;hb=1"/>
              <p:cNvSpPr>
                <a:spLocks noRot="1" noChangeAspect="1" noMove="1" noResize="1" noEditPoints="1" noAdjustHandles="1" noChangeArrowheads="1" noChangeShapeType="1" noTextEdit="1"/>
              </p:cNvSpPr>
              <p:nvPr/>
            </p:nvSpPr>
            <p:spPr>
              <a:xfrm>
                <a:off x="832104" y="1753355"/>
                <a:ext cx="10533888" cy="2954655"/>
              </a:xfrm>
              <a:prstGeom prst="rect">
                <a:avLst/>
              </a:prstGeom>
              <a:blipFill>
                <a:blip r:embed="rId4"/>
                <a:stretch>
                  <a:fillRect l="-1389" t="-1033" b="-495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35" name="QO_5_AN.80_2#efdfb69a4?colgroup=3,13,13,9,13&amp;vop=1&amp;pid=7daec73bf&amp;color=0,0,0&amp;bbb=1"/>
              <p:cNvGraphicFramePr>
                <a:graphicFrameLocks noGrp="1"/>
              </p:cNvGraphicFramePr>
              <p:nvPr>
                <p:extLst>
                  <p:ext uri="{D42A27DB-BD31-4B8C-83A1-F6EECF244321}">
                    <p14:modId xmlns:p14="http://schemas.microsoft.com/office/powerpoint/2010/main" val="4176938560"/>
                  </p:ext>
                </p:extLst>
              </p:nvPr>
            </p:nvGraphicFramePr>
            <p:xfrm>
              <a:off x="832105" y="4826755"/>
              <a:ext cx="10536016" cy="741998"/>
            </p:xfrm>
            <a:graphic>
              <a:graphicData uri="http://schemas.openxmlformats.org/drawingml/2006/table">
                <a:tbl>
                  <a:tblPr/>
                  <a:tblGrid>
                    <a:gridCol w="858220">
                      <a:extLst>
                        <a:ext uri="{9D8B030D-6E8A-4147-A177-3AD203B41FA5}">
                          <a16:colId xmlns:a16="http://schemas.microsoft.com/office/drawing/2014/main" val="20000"/>
                        </a:ext>
                      </a:extLst>
                    </a:gridCol>
                    <a:gridCol w="2629439">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1789479">
                      <a:extLst>
                        <a:ext uri="{9D8B030D-6E8A-4147-A177-3AD203B41FA5}">
                          <a16:colId xmlns:a16="http://schemas.microsoft.com/office/drawing/2014/main" val="20003"/>
                        </a:ext>
                      </a:extLst>
                    </a:gridCol>
                    <a:gridCol w="2629439">
                      <a:extLst>
                        <a:ext uri="{9D8B030D-6E8A-4147-A177-3AD203B41FA5}">
                          <a16:colId xmlns:a16="http://schemas.microsoft.com/office/drawing/2014/main" val="20004"/>
                        </a:ext>
                      </a:extLst>
                    </a:gridCol>
                  </a:tblGrid>
                  <a:tr h="311849">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0149">
                    <a:tc>
                      <a:txBody>
                        <a:bodyPr/>
                        <a:lstStyle/>
                        <a:p>
                          <a:pPr algn="ctr" latinLnBrk="1" hangingPunct="0">
                            <a:lnSpc>
                              <a:spcPts val="19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3</m:t>
                                  </m:r>
                                </m:num>
                                <m:den>
                                  <m:r>
                                    <a:rPr lang="en-US" altLang="zh-CN" sz="1400" b="0" i="0" spc="-10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9</m:t>
                                  </m:r>
                                </m:num>
                                <m:den>
                                  <m:r>
                                    <a:rPr lang="en-US" altLang="zh-CN" sz="1400" b="0" i="0" spc="-100">
                                      <a:solidFill>
                                        <a:srgbClr val="00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900"/>
                            </a:lnSpc>
                          </a:pPr>
                          <a14:m>
                            <m:oMath xmlns:m="http://schemas.openxmlformats.org/officeDocument/2006/math">
                              <m:f>
                                <m:fPr>
                                  <m:ctrlPr>
                                    <a:rPr lang="en-US" altLang="zh-CN" sz="1400" b="0" i="1" spc="-100" dirty="0">
                                      <a:solidFill>
                                        <a:srgbClr val="000000"/>
                                      </a:solidFill>
                                      <a:latin typeface="Cambria Math" panose="02040503050406030204" pitchFamily="18" charset="0"/>
                                      <a:ea typeface="SimHei" pitchFamily="34" charset="-122"/>
                                      <a:cs typeface="SimHei" pitchFamily="34" charset="-120"/>
                                    </a:rPr>
                                  </m:ctrlPr>
                                </m:fPr>
                                <m:num>
                                  <m:r>
                                    <a:rPr lang="en-US" altLang="zh-CN" sz="1400" b="0" i="0" spc="-100">
                                      <a:solidFill>
                                        <a:srgbClr val="000000"/>
                                      </a:solidFill>
                                      <a:latin typeface="Cambria Math" pitchFamily="34" charset="0"/>
                                      <a:ea typeface="Cambria Math" pitchFamily="34" charset="-122"/>
                                      <a:cs typeface="Cambria Math" pitchFamily="34" charset="-120"/>
                                    </a:rPr>
                                    <m:t>1</m:t>
                                  </m:r>
                                </m:num>
                                <m:den>
                                  <m:r>
                                    <a:rPr lang="en-US" altLang="zh-CN" sz="1400" b="0" i="0" spc="-100">
                                      <a:solidFill>
                                        <a:srgbClr val="000000"/>
                                      </a:solidFill>
                                      <a:latin typeface="Cambria Math" pitchFamily="34" charset="0"/>
                                      <a:ea typeface="Cambria Math" pitchFamily="34" charset="-122"/>
                                      <a:cs typeface="Cambria Math" pitchFamily="34" charset="-120"/>
                                    </a:rPr>
                                    <m:t>20</m:t>
                                  </m:r>
                                </m:den>
                              </m:f>
                            </m:oMath>
                          </a14:m>
                          <a:r>
                            <a:rPr lang="en-US" altLang="zh-CN" sz="100" b="0" i="0" kern="0" spc="-99900" dirty="0">
                              <a:solidFill>
                                <a:srgbClr val="FFFFFF"/>
                              </a:solidFill>
                              <a:latin typeface="SimHei" pitchFamily="34" charset="0"/>
                              <a:ea typeface="SimHei" pitchFamily="34" charset="-122"/>
                              <a:cs typeface="SimHei"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35" name="QO_5_AN.80_2#efdfb69a4?colgroup=3,13,13,9,13&amp;vop=1&amp;pid=7daec73bf&amp;color=0,0,0&amp;bbb=1"/>
              <p:cNvGraphicFramePr>
                <a:graphicFrameLocks noGrp="1"/>
              </p:cNvGraphicFramePr>
              <p:nvPr>
                <p:extLst>
                  <p:ext uri="{D42A27DB-BD31-4B8C-83A1-F6EECF244321}">
                    <p14:modId xmlns:p14="http://schemas.microsoft.com/office/powerpoint/2010/main" val="4176938560"/>
                  </p:ext>
                </p:extLst>
              </p:nvPr>
            </p:nvGraphicFramePr>
            <p:xfrm>
              <a:off x="832105" y="4826755"/>
              <a:ext cx="10536016" cy="741998"/>
            </p:xfrm>
            <a:graphic>
              <a:graphicData uri="http://schemas.openxmlformats.org/drawingml/2006/table">
                <a:tbl>
                  <a:tblPr/>
                  <a:tblGrid>
                    <a:gridCol w="858220">
                      <a:extLst>
                        <a:ext uri="{9D8B030D-6E8A-4147-A177-3AD203B41FA5}">
                          <a16:colId xmlns:a16="http://schemas.microsoft.com/office/drawing/2014/main" val="20000"/>
                        </a:ext>
                      </a:extLst>
                    </a:gridCol>
                    <a:gridCol w="2629439">
                      <a:extLst>
                        <a:ext uri="{9D8B030D-6E8A-4147-A177-3AD203B41FA5}">
                          <a16:colId xmlns:a16="http://schemas.microsoft.com/office/drawing/2014/main" val="20001"/>
                        </a:ext>
                      </a:extLst>
                    </a:gridCol>
                    <a:gridCol w="2629439">
                      <a:extLst>
                        <a:ext uri="{9D8B030D-6E8A-4147-A177-3AD203B41FA5}">
                          <a16:colId xmlns:a16="http://schemas.microsoft.com/office/drawing/2014/main" val="20002"/>
                        </a:ext>
                      </a:extLst>
                    </a:gridCol>
                    <a:gridCol w="1789479">
                      <a:extLst>
                        <a:ext uri="{9D8B030D-6E8A-4147-A177-3AD203B41FA5}">
                          <a16:colId xmlns:a16="http://schemas.microsoft.com/office/drawing/2014/main" val="20003"/>
                        </a:ext>
                      </a:extLst>
                    </a:gridCol>
                    <a:gridCol w="2629439">
                      <a:extLst>
                        <a:ext uri="{9D8B030D-6E8A-4147-A177-3AD203B41FA5}">
                          <a16:colId xmlns:a16="http://schemas.microsoft.com/office/drawing/2014/main" val="20004"/>
                        </a:ext>
                      </a:extLst>
                    </a:gridCol>
                  </a:tblGrid>
                  <a:tr h="31184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709" t="-1923" r="-1127660" b="-140385"/>
                          </a:stretch>
                        </a:blipFill>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2</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SimHei" pitchFamily="34" charset="0"/>
                              <a:ea typeface="SimHei" pitchFamily="34" charset="-122"/>
                              <a:cs typeface="SimHei" pitchFamily="34" charset="-120"/>
                            </a:rPr>
                            <a:t>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430149">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709" t="-74648" r="-1127660" b="-281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2947" t="-74648" r="-268910" b="-281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132639" t="-74648" r="-168287" b="-281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43003" t="-74648" r="-148123" b="-2817"/>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5"/>
                          <a:stretch>
                            <a:fillRect l="-300463" t="-74648" r="-463" b="-2817"/>
                          </a:stretch>
                        </a:blipFill>
                      </a:tcPr>
                    </a:tc>
                    <a:extLst>
                      <a:ext uri="{0D108BD9-81ED-4DB2-BD59-A6C34878D82A}">
                        <a16:rowId xmlns:a16="http://schemas.microsoft.com/office/drawing/2014/main" val="10001"/>
                      </a:ext>
                    </a:extLst>
                  </a:tr>
                </a:tbl>
              </a:graphicData>
            </a:graphic>
          </p:graphicFrame>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fill="hold"/>
                                        <p:tgtEl>
                                          <p:spTgt spid="35"/>
                                        </p:tgtEl>
                                        <p:attrNameLst>
                                          <p:attrName>ppt_x</p:attrName>
                                        </p:attrNameLst>
                                      </p:cBhvr>
                                      <p:tavLst>
                                        <p:tav tm="0">
                                          <p:val>
                                            <p:strVal val="#ppt_x"/>
                                          </p:val>
                                        </p:tav>
                                        <p:tav tm="100000">
                                          <p:val>
                                            <p:strVal val="#ppt_x"/>
                                          </p:val>
                                        </p:tav>
                                      </p:tavLst>
                                    </p:anim>
                                    <p:anim calcmode="lin" valueType="num">
                                      <p:cBhvr additive="base">
                                        <p:cTn id="4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EX.81_1#7daec73bf?vop=1&amp;pid=8a812ce39&amp;color=0,0,0&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记从该地区中任抽一人</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其年龄在</a:t>
                </a:r>
                <a:r>
                  <a:rPr lang="en-US" altLang="zh-CN" sz="1800" b="0" i="0" dirty="0">
                    <a:solidFill>
                      <a:srgbClr val="000000"/>
                    </a:solidFill>
                    <a:latin typeface="微软雅黑" pitchFamily="34" charset="0"/>
                    <a:ea typeface="微软雅黑" pitchFamily="34" charset="-122"/>
                    <a:cs typeface="微软雅黑" pitchFamily="34" charset="-120"/>
                  </a:rPr>
                  <a:t>25</a:t>
                </a:r>
                <a:r>
                  <a:rPr lang="en-US" altLang="zh-CN" sz="1800" b="0" i="0" dirty="0">
                    <a:solidFill>
                      <a:srgbClr val="000000"/>
                    </a:solidFill>
                    <a:latin typeface="微软雅黑" pitchFamily="34" charset="0"/>
                    <a:ea typeface="楷体" pitchFamily="34" charset="-122"/>
                    <a:cs typeface="微软雅黑" pitchFamily="34" charset="-120"/>
                  </a:rPr>
                  <a:t>岁以下</a:t>
                </a:r>
                <a:r>
                  <a:rPr lang="en-US" altLang="zh-CN" sz="1800" b="0" i="0" dirty="0">
                    <a:solidFill>
                      <a:srgbClr val="000000"/>
                    </a:solidFill>
                    <a:latin typeface="微软雅黑" pitchFamily="34" charset="0"/>
                    <a:ea typeface="微软雅黑" pitchFamily="34" charset="-122"/>
                    <a:cs typeface="微软雅黑" pitchFamily="34" charset="-120"/>
                  </a:rPr>
                  <a:t>、25</a:t>
                </a:r>
                <a:r>
                  <a:rPr lang="en-US" altLang="zh-CN" sz="1800" b="0" i="0" dirty="0">
                    <a:solidFill>
                      <a:srgbClr val="000000"/>
                    </a:solidFill>
                    <a:latin typeface="微软雅黑" pitchFamily="34" charset="0"/>
                    <a:ea typeface="楷体" pitchFamily="34" charset="-122"/>
                    <a:cs typeface="微软雅黑" pitchFamily="34" charset="-120"/>
                  </a:rPr>
                  <a:t>岁到</a:t>
                </a:r>
                <a:r>
                  <a:rPr lang="en-US" altLang="zh-CN" sz="1800" b="0" i="0" dirty="0">
                    <a:solidFill>
                      <a:srgbClr val="000000"/>
                    </a:solidFill>
                    <a:latin typeface="微软雅黑" pitchFamily="34" charset="0"/>
                    <a:ea typeface="微软雅黑" pitchFamily="34" charset="-122"/>
                    <a:cs typeface="微软雅黑" pitchFamily="34" charset="-120"/>
                  </a:rPr>
                  <a:t>50</a:t>
                </a:r>
                <a:r>
                  <a:rPr lang="en-US" altLang="zh-CN" sz="1800" b="0" i="0" dirty="0">
                    <a:solidFill>
                      <a:srgbClr val="000000"/>
                    </a:solidFill>
                    <a:latin typeface="微软雅黑" pitchFamily="34" charset="0"/>
                    <a:ea typeface="楷体" pitchFamily="34" charset="-122"/>
                    <a:cs typeface="微软雅黑" pitchFamily="34" charset="-120"/>
                  </a:rPr>
                  <a:t>岁</a:t>
                </a:r>
                <a:r>
                  <a:rPr lang="en-US" altLang="zh-CN" sz="1800" b="0" i="0" dirty="0">
                    <a:solidFill>
                      <a:srgbClr val="000000"/>
                    </a:solidFill>
                    <a:latin typeface="微软雅黑" pitchFamily="34" charset="0"/>
                    <a:ea typeface="微软雅黑" pitchFamily="34" charset="-122"/>
                    <a:cs typeface="微软雅黑" pitchFamily="34" charset="-120"/>
                  </a:rPr>
                  <a:t>、50</a:t>
                </a:r>
                <a:r>
                  <a:rPr lang="en-US" altLang="zh-CN" sz="1800" b="0" i="0" dirty="0">
                    <a:solidFill>
                      <a:srgbClr val="000000"/>
                    </a:solidFill>
                    <a:latin typeface="微软雅黑" pitchFamily="34" charset="0"/>
                    <a:ea typeface="楷体" pitchFamily="34" charset="-122"/>
                    <a:cs typeface="微软雅黑" pitchFamily="34" charset="-120"/>
                  </a:rPr>
                  <a:t>岁及以上分别为事件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其为轻食高频消费者为事件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利用全概率公式即可求解</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先利用按比例分配的分层随机</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抽样抽取在</a:t>
                </a:r>
                <a:r>
                  <a:rPr lang="en-US" altLang="zh-CN" b="0" i="0" dirty="0">
                    <a:solidFill>
                      <a:srgbClr val="000000"/>
                    </a:solidFill>
                    <a:latin typeface="微软雅黑" pitchFamily="34" charset="0"/>
                    <a:ea typeface="微软雅黑" pitchFamily="34" charset="-122"/>
                    <a:cs typeface="微软雅黑" pitchFamily="34" charset="-120"/>
                  </a:rPr>
                  <a:t>25</a:t>
                </a:r>
                <a:r>
                  <a:rPr lang="en-US" altLang="zh-CN" b="0" i="0" dirty="0">
                    <a:solidFill>
                      <a:srgbClr val="000000"/>
                    </a:solidFill>
                    <a:latin typeface="微软雅黑" pitchFamily="34" charset="0"/>
                    <a:ea typeface="楷体" pitchFamily="34" charset="-122"/>
                    <a:cs typeface="微软雅黑" pitchFamily="34" charset="-120"/>
                  </a:rPr>
                  <a:t>岁以下与</a:t>
                </a:r>
                <a:r>
                  <a:rPr lang="en-US" altLang="zh-CN" b="0" i="0" dirty="0">
                    <a:solidFill>
                      <a:srgbClr val="000000"/>
                    </a:solidFill>
                    <a:latin typeface="微软雅黑" pitchFamily="34" charset="0"/>
                    <a:ea typeface="微软雅黑" pitchFamily="34" charset="-122"/>
                    <a:cs typeface="微软雅黑" pitchFamily="34" charset="-120"/>
                  </a:rPr>
                  <a:t>25</a:t>
                </a:r>
                <a:r>
                  <a:rPr lang="en-US" altLang="zh-CN" b="0" i="0" dirty="0">
                    <a:solidFill>
                      <a:srgbClr val="000000"/>
                    </a:solidFill>
                    <a:latin typeface="微软雅黑" pitchFamily="34" charset="0"/>
                    <a:ea typeface="楷体" pitchFamily="34" charset="-122"/>
                    <a:cs typeface="微软雅黑" pitchFamily="34" charset="-120"/>
                  </a:rPr>
                  <a:t>岁到</a:t>
                </a:r>
                <a:r>
                  <a:rPr lang="en-US" altLang="zh-CN" b="0" i="0" dirty="0">
                    <a:solidFill>
                      <a:srgbClr val="000000"/>
                    </a:solidFill>
                    <a:latin typeface="微软雅黑" pitchFamily="34" charset="0"/>
                    <a:ea typeface="微软雅黑" pitchFamily="34" charset="-122"/>
                    <a:cs typeface="微软雅黑" pitchFamily="34" charset="-120"/>
                  </a:rPr>
                  <a:t>50</a:t>
                </a:r>
                <a:r>
                  <a:rPr lang="en-US" altLang="zh-CN" b="0" i="0" dirty="0">
                    <a:solidFill>
                      <a:srgbClr val="000000"/>
                    </a:solidFill>
                    <a:latin typeface="微软雅黑" pitchFamily="34" charset="0"/>
                    <a:ea typeface="楷体" pitchFamily="34" charset="-122"/>
                    <a:cs typeface="微软雅黑" pitchFamily="34" charset="-120"/>
                  </a:rPr>
                  <a:t>岁的人数</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再求</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的所有可能取值和其对应的概率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即可得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的分布列</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4_EX.81_1#7daec73bf?vop=1&amp;pid=8a812ce39&amp;color=0,0,0&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926" b="-12308"/>
                </a:stretch>
              </a:blipFill>
              <a:ln/>
            </p:spPr>
            <p:txBody>
              <a:bodyPr/>
              <a:lstStyle/>
              <a:p>
                <a:r>
                  <a:rPr lang="zh-CN" altLang="en-US">
                    <a:noFill/>
                  </a:rPr>
                  <a:t> </a:t>
                </a:r>
              </a:p>
            </p:txBody>
          </p:sp>
        </mc:Fallback>
      </mc:AlternateContent>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4_1#7db067797?vop=1&amp;pid=090d5eaeb&amp;color=0,0,0&amp;bt=1&amp;bbb=1"/>
              <p:cNvSpPr/>
              <p:nvPr/>
            </p:nvSpPr>
            <p:spPr>
              <a:xfrm>
                <a:off x="832104" y="1508761"/>
                <a:ext cx="10533888" cy="1930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下列变量中</a:t>
                </a:r>
                <a:r>
                  <a:rPr lang="en-US" altLang="zh-CN" sz="1800" b="0" i="0">
                    <a:solidFill>
                      <a:srgbClr val="000000"/>
                    </a:solidFill>
                    <a:latin typeface="微软雅黑" pitchFamily="34" charset="0"/>
                    <a:ea typeface="微软雅黑" pitchFamily="34" charset="-122"/>
                    <a:cs typeface="微软雅黑" pitchFamily="34" charset="-120"/>
                  </a:rPr>
                  <a:t>，不是随机变量的是</a:t>
                </a:r>
                <a:r>
                  <a:rPr lang="en-US" altLang="zh-CN" sz="1800" i="0">
                    <a:solidFill>
                      <a:srgbClr val="000000"/>
                    </a:solidFill>
                    <a:latin typeface="SimSun" pitchFamily="34" charset="0"/>
                    <a:ea typeface="SimSun" pitchFamily="34" charset="-122"/>
                    <a:cs typeface="SimSun" pitchFamily="34" charset="-120"/>
                  </a:rPr>
                  <a:t>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填序号）.</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①</a:t>
                </a:r>
                <a:r>
                  <a:rPr lang="en-US" altLang="zh-CN" sz="1800" b="0" i="0" dirty="0">
                    <a:solidFill>
                      <a:srgbClr val="000000"/>
                    </a:solidFill>
                    <a:latin typeface="微软雅黑" pitchFamily="34" charset="0"/>
                    <a:ea typeface="微软雅黑" pitchFamily="34" charset="-122"/>
                    <a:cs typeface="微软雅黑" pitchFamily="34" charset="-120"/>
                  </a:rPr>
                  <a:t>标准大气压下冰水混合物的温度；</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②</a:t>
                </a:r>
                <a:r>
                  <a:rPr lang="en-US" altLang="zh-CN" sz="1800" b="0" i="0" dirty="0">
                    <a:solidFill>
                      <a:srgbClr val="000000"/>
                    </a:solidFill>
                    <a:latin typeface="微软雅黑" pitchFamily="34" charset="0"/>
                    <a:ea typeface="微软雅黑" pitchFamily="34" charset="-122"/>
                    <a:cs typeface="微软雅黑" pitchFamily="34" charset="-120"/>
                  </a:rPr>
                  <a:t>明日上课某班（共50人）请假同学的人数；</a:t>
                </a:r>
                <a:endParaRPr lang="en-US" altLang="zh-CN" sz="1800" dirty="0"/>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③</a:t>
                </a:r>
                <a:r>
                  <a:rPr lang="en-US" altLang="zh-CN" sz="1800" b="0" i="0" dirty="0">
                    <a:solidFill>
                      <a:srgbClr val="000000"/>
                    </a:solidFill>
                    <a:latin typeface="微软雅黑" pitchFamily="34" charset="0"/>
                    <a:ea typeface="微软雅黑" pitchFamily="34" charset="-122"/>
                    <a:cs typeface="微软雅黑" pitchFamily="34" charset="-120"/>
                  </a:rPr>
                  <a:t>小马登录某通信软件找小胡聊天，设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r>
                      <a:rPr lang="en-US" altLang="zh-CN" sz="1800" b="0" i="0">
                        <a:solidFill>
                          <a:srgbClr val="000000"/>
                        </a:solidFill>
                        <a:latin typeface="Cambria Math" pitchFamily="34" charset="0"/>
                        <a:ea typeface="Cambria Math" pitchFamily="34" charset="-122"/>
                        <a:cs typeface="Cambria Math" pitchFamily="34" charset="-120"/>
                      </a:rPr>
                      <m:t>=</m:t>
                    </m:r>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eqArr>
                          <m:eqArr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eqArr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小胡在线</m:t>
                            </m:r>
                            <m:r>
                              <a:rPr lang="en-US" altLang="zh-CN" sz="1800" b="0" i="0">
                                <a:solidFill>
                                  <a:srgbClr val="000000"/>
                                </a:solidFill>
                                <a:latin typeface="Cambria Math" pitchFamily="34" charset="0"/>
                                <a:ea typeface="Cambria Math" pitchFamily="34" charset="-122"/>
                                <a:cs typeface="Cambria Math" pitchFamily="34" charset="-120"/>
                              </a:rPr>
                              <m:t>,</m:t>
                            </m:r>
                          </m:e>
                          <m:e>
                            <m:r>
                              <a:rPr lang="en-US" altLang="zh-CN" sz="1800" b="0" i="0" dirty="0">
                                <a:solidFill>
                                  <a:srgbClr val="000000"/>
                                </a:solidFill>
                                <a:latin typeface="Cambria Math" panose="02040503050406030204" pitchFamily="18" charset="0"/>
                                <a:ea typeface="微软雅黑" pitchFamily="34" charset="-122"/>
                                <a:cs typeface="微软雅黑" pitchFamily="34" charset="-120"/>
                              </a:rPr>
                              <m:t>&amp;</m:t>
                            </m:r>
                            <m:r>
                              <a:rPr lang="en-US" altLang="zh-CN" sz="1800" b="0" i="0">
                                <a:solidFill>
                                  <a:srgbClr val="000000"/>
                                </a:solidFill>
                                <a:latin typeface="Cambria Math" pitchFamily="34" charset="0"/>
                                <a:ea typeface="Cambria Math" pitchFamily="34" charset="-122"/>
                                <a:cs typeface="Cambria Math" pitchFamily="34" charset="-120"/>
                              </a:rPr>
                              <m:t>0,</m:t>
                            </m:r>
                            <m:r>
                              <m:rPr>
                                <m:nor/>
                              </m:rPr>
                              <a:rPr lang="en-US" altLang="zh-CN" sz="1800" b="0" i="0">
                                <a:solidFill>
                                  <a:srgbClr val="000000"/>
                                </a:solidFill>
                                <a:latin typeface="Cambria Math" pitchFamily="34" charset="0"/>
                                <a:ea typeface="Cambria Math" pitchFamily="34" charset="-122"/>
                                <a:cs typeface="Cambria Math" pitchFamily="34" charset="-120"/>
                              </a:rPr>
                              <m:t>小胡不在线</m:t>
                            </m:r>
                            <m:r>
                              <a:rPr lang="en-US" altLang="zh-CN" sz="1800" b="0" i="0">
                                <a:solidFill>
                                  <a:srgbClr val="000000"/>
                                </a:solidFill>
                                <a:latin typeface="Cambria Math" pitchFamily="34" charset="0"/>
                                <a:ea typeface="Cambria Math" pitchFamily="34" charset="-122"/>
                                <a:cs typeface="Cambria Math" pitchFamily="34" charset="-120"/>
                              </a:rPr>
                              <m:t>.</m:t>
                            </m:r>
                          </m:e>
                        </m:eqAr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2" name="QB_5_BD.4_1#7db067797?vop=1&amp;pid=090d5eaeb&amp;color=0,0,0&amp;bt=1&amp;bbb=1"/>
              <p:cNvSpPr>
                <a:spLocks noRot="1" noChangeAspect="1" noMove="1" noResize="1" noEditPoints="1" noAdjustHandles="1" noChangeArrowheads="1" noChangeShapeType="1" noTextEdit="1"/>
              </p:cNvSpPr>
              <p:nvPr/>
            </p:nvSpPr>
            <p:spPr>
              <a:xfrm>
                <a:off x="832104" y="1508761"/>
                <a:ext cx="10533888" cy="1930400"/>
              </a:xfrm>
              <a:prstGeom prst="rect">
                <a:avLst/>
              </a:prstGeom>
              <a:blipFill>
                <a:blip r:embed="rId3"/>
                <a:stretch>
                  <a:fillRect l="-1389" b="-316"/>
                </a:stretch>
              </a:blipFill>
              <a:ln/>
            </p:spPr>
            <p:txBody>
              <a:bodyPr/>
              <a:lstStyle/>
              <a:p>
                <a:r>
                  <a:rPr lang="zh-CN" altLang="en-US">
                    <a:noFill/>
                  </a:rPr>
                  <a:t> </a:t>
                </a:r>
              </a:p>
            </p:txBody>
          </p:sp>
        </mc:Fallback>
      </mc:AlternateContent>
      <p:sp>
        <p:nvSpPr>
          <p:cNvPr id="3" name="QB_5_AN.5_1#7db067797.blank?vop=1&amp;pid=090d5eaeb&amp;color=0,0,0&amp;vpa=2"/>
          <p:cNvSpPr/>
          <p:nvPr/>
        </p:nvSpPr>
        <p:spPr>
          <a:xfrm>
            <a:off x="4341273" y="1478281"/>
            <a:ext cx="395288" cy="373380"/>
          </a:xfrm>
          <a:prstGeom prst="rect">
            <a:avLst/>
          </a:prstGeom>
          <a:noFill/>
          <a:ln/>
        </p:spPr>
        <p:txBody>
          <a:bodyPr wrap="none" lIns="0" tIns="0" rIns="0" bIns="0" rtlCol="0" anchor="t"/>
          <a:lstStyle/>
          <a:p>
            <a:pPr algn="ctr" latinLnBrk="1">
              <a:lnSpc>
                <a:spcPts val="3300"/>
              </a:lnSpc>
            </a:pPr>
            <a:r>
              <a:rPr lang="en-US" altLang="zh-CN" b="0" i="0" dirty="0">
                <a:solidFill>
                  <a:srgbClr val="FF0000"/>
                </a:solidFill>
                <a:latin typeface="微软雅黑" pitchFamily="34" charset="0"/>
                <a:ea typeface="微软雅黑" pitchFamily="34" charset="-122"/>
                <a:cs typeface="微软雅黑" pitchFamily="34" charset="-120"/>
              </a:rPr>
              <a:t>①</a:t>
            </a:r>
            <a:endParaRPr lang="en-US" altLang="zh-CN" dirty="0"/>
          </a:p>
        </p:txBody>
      </p:sp>
      <mc:AlternateContent xmlns:mc="http://schemas.openxmlformats.org/markup-compatibility/2006">
        <mc:Choice xmlns:a14="http://schemas.microsoft.com/office/drawing/2010/main" Requires="a14">
          <p:sp>
            <p:nvSpPr>
              <p:cNvPr id="4" name="QB_5_AS.6_1#7db067797?vop=1&amp;pid=090d5eaeb&amp;color=0,0,0&amp;bbb=1&amp;hb=1"/>
              <p:cNvSpPr/>
              <p:nvPr/>
            </p:nvSpPr>
            <p:spPr>
              <a:xfrm>
                <a:off x="832104" y="3429000"/>
                <a:ext cx="10533888"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【解析】根据随机变量的定义可知,②③是随机变量,标准大气压下冰水混合物的温度为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,是一个定值</a:t>
                </a:r>
                <a:r>
                  <a:rPr lang="en-US" altLang="zh-CN" sz="1800" b="0" i="0">
                    <a:solidFill>
                      <a:srgbClr val="000000"/>
                    </a:solidFill>
                    <a:latin typeface="微软雅黑" pitchFamily="34" charset="0"/>
                    <a:ea typeface="微软雅黑" pitchFamily="34" charset="-122"/>
                    <a:cs typeface="微软雅黑" pitchFamily="34" charset="-120"/>
                  </a:rPr>
                  <a:t>,所</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以</a:t>
                </a:r>
                <a:r>
                  <a:rPr lang="en-US" altLang="zh-CN" sz="1800" b="0" i="0" dirty="0">
                    <a:solidFill>
                      <a:srgbClr val="000000"/>
                    </a:solidFill>
                    <a:latin typeface="微软雅黑" pitchFamily="34" charset="0"/>
                    <a:ea typeface="微软雅黑" pitchFamily="34" charset="-122"/>
                    <a:cs typeface="微软雅黑" pitchFamily="34" charset="-120"/>
                  </a:rPr>
                  <a:t>①不是随机变量.</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关</a:t>
                </a:r>
                <a:r>
                  <a:rPr lang="en-US" altLang="zh-CN" sz="1800" b="1" i="0">
                    <a:solidFill>
                      <a:srgbClr val="000000"/>
                    </a:solidFill>
                    <a:latin typeface="微软雅黑" pitchFamily="34" charset="0"/>
                    <a:ea typeface="微软雅黑" pitchFamily="34" charset="-122"/>
                    <a:cs typeface="微软雅黑" pitchFamily="34" charset="-120"/>
                  </a:rPr>
                  <a:t>键点拨</a:t>
                </a:r>
                <a:r>
                  <a:rPr lang="en-US" altLang="zh-CN" sz="1800" b="0" i="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判断一个变量是随机变量应满足以下两个条件</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随机试验的结果具有可变性</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即每次试验</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对应的结果不尽相同</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随机试验的结果具有不确定性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即每次试验总是恰好出现这些结果中的一个</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但</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在一次试验之前却不能肯定这次试验会出现哪一个结果</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如果一个随机试验的结果对应的变量满足以上两</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点</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则该变量即为随机变量</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B_5_AS.6_1#7db067797?vop=1&amp;pid=090d5eaeb&amp;color=0,0,0&amp;bbb=1&amp;hb=1"/>
              <p:cNvSpPr>
                <a:spLocks noRot="1" noChangeAspect="1" noMove="1" noResize="1" noEditPoints="1" noAdjustHandles="1" noChangeArrowheads="1" noChangeShapeType="1" noTextEdit="1"/>
              </p:cNvSpPr>
              <p:nvPr/>
            </p:nvSpPr>
            <p:spPr>
              <a:xfrm>
                <a:off x="832104" y="3429000"/>
                <a:ext cx="10533888" cy="2446655"/>
              </a:xfrm>
              <a:prstGeom prst="rect">
                <a:avLst/>
              </a:prstGeom>
              <a:blipFill>
                <a:blip r:embed="rId4"/>
                <a:stretch>
                  <a:fillRect l="-1389" r="-1505" b="-573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7_1#7710b8132?vop=1&amp;pid=cba401e84&amp;color=0,0,0&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下列随机变量中属于离散型随机变量的是(</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p:sp>
        <p:nvSpPr>
          <p:cNvPr id="3" name="QC_5_AN.8_1#7710b8132.bracket?vop=1&amp;pid=cba401e84&amp;color=0,0,0&amp;vpa=3&amp;bbb=1"/>
          <p:cNvSpPr/>
          <p:nvPr/>
        </p:nvSpPr>
        <p:spPr>
          <a:xfrm>
            <a:off x="6373273" y="1504950"/>
            <a:ext cx="4968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mc:AlternateContent xmlns:mc="http://schemas.openxmlformats.org/markup-compatibility/2006">
        <mc:Choice xmlns:a14="http://schemas.microsoft.com/office/drawing/2010/main" Requires="a14">
          <p:sp>
            <p:nvSpPr>
              <p:cNvPr id="4" name="QC_5_BD.7_2#7710b8132.choices?vop=1&amp;pid=cba401e84&amp;color=0,0,0&amp;bbb=1"/>
              <p:cNvSpPr/>
              <p:nvPr/>
            </p:nvSpPr>
            <p:spPr>
              <a:xfrm>
                <a:off x="832104" y="1875790"/>
                <a:ext cx="10533888" cy="160401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高速公路上某收费站在半小时内经过的车辆数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测量一个年级所有学生的体重，在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r>
                      <a:rPr lang="en-US" altLang="zh-CN" sz="1800" b="0" i="0">
                        <a:solidFill>
                          <a:srgbClr val="000000"/>
                        </a:solidFill>
                        <a:latin typeface="Cambria Math" pitchFamily="34" charset="0"/>
                        <a:ea typeface="Cambria Math" pitchFamily="34" charset="-122"/>
                        <a:cs typeface="Cambria Math" pitchFamily="34" charset="-120"/>
                      </a:rPr>
                      <m:t>∼70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kg</m:t>
                    </m:r>
                  </m:oMath>
                </a14:m>
                <a:r>
                  <a:rPr lang="en-US" altLang="zh-CN" sz="1800" b="0" i="0" dirty="0">
                    <a:solidFill>
                      <a:srgbClr val="000000"/>
                    </a:solidFill>
                    <a:latin typeface="微软雅黑" pitchFamily="34" charset="0"/>
                    <a:ea typeface="微软雅黑" pitchFamily="34" charset="-122"/>
                    <a:cs typeface="微软雅黑" pitchFamily="34" charset="-120"/>
                  </a:rPr>
                  <a:t>范围内的体重记为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测量全校所有同学的身高，在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170</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r>
                      <a:rPr lang="en-US" altLang="zh-CN" sz="1800" b="0" i="0">
                        <a:solidFill>
                          <a:srgbClr val="000000"/>
                        </a:solidFill>
                        <a:latin typeface="Cambria Math" pitchFamily="34" charset="0"/>
                        <a:ea typeface="Cambria Math" pitchFamily="34" charset="-122"/>
                        <a:cs typeface="Cambria Math" pitchFamily="34" charset="-120"/>
                      </a:rPr>
                      <m:t>∼175</m:t>
                    </m:r>
                    <m:r>
                      <m:rPr>
                        <m:nor/>
                      </m:rPr>
                      <a:rPr lang="en-US" altLang="zh-CN" sz="1800" b="0" i="0">
                        <a:solidFill>
                          <a:srgbClr val="000000"/>
                        </a:solidFill>
                        <a:latin typeface="Cambria Math" pitchFamily="34" charset="0"/>
                        <a:ea typeface="Cambria Math" pitchFamily="34" charset="-122"/>
                        <a:cs typeface="Cambria Math" pitchFamily="34" charset="-120"/>
                      </a:rPr>
                      <m:t> </m:t>
                    </m:r>
                    <m:r>
                      <m:rPr>
                        <m:sty m:val="p"/>
                      </m:rPr>
                      <a:rPr lang="en-US" altLang="zh-CN" sz="1800" b="0" i="0">
                        <a:solidFill>
                          <a:srgbClr val="000000"/>
                        </a:solidFill>
                        <a:latin typeface="Cambria Math" pitchFamily="34" charset="0"/>
                        <a:ea typeface="Cambria Math" pitchFamily="34" charset="-122"/>
                        <a:cs typeface="Cambria Math" pitchFamily="34" charset="-120"/>
                      </a:rPr>
                      <m:t>cm</m:t>
                    </m:r>
                  </m:oMath>
                </a14:m>
                <a:r>
                  <a:rPr lang="en-US" altLang="zh-CN" sz="1800" b="0" i="0" dirty="0">
                    <a:solidFill>
                      <a:srgbClr val="000000"/>
                    </a:solidFill>
                    <a:latin typeface="微软雅黑" pitchFamily="34" charset="0"/>
                    <a:ea typeface="微软雅黑" pitchFamily="34" charset="-122"/>
                    <a:cs typeface="微软雅黑" pitchFamily="34" charset="-120"/>
                  </a:rPr>
                  <a:t>范围内的人数记为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某电子元件的寿命</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7_2#7710b8132.choices?vop=1&amp;pid=cba401e84&amp;color=0,0,0&amp;bbb=1"/>
              <p:cNvSpPr>
                <a:spLocks noRot="1" noChangeAspect="1" noMove="1" noResize="1" noEditPoints="1" noAdjustHandles="1" noChangeArrowheads="1" noChangeShapeType="1" noTextEdit="1"/>
              </p:cNvSpPr>
              <p:nvPr/>
            </p:nvSpPr>
            <p:spPr>
              <a:xfrm>
                <a:off x="832104" y="1875790"/>
                <a:ext cx="10533888" cy="1604010"/>
              </a:xfrm>
              <a:prstGeom prst="rect">
                <a:avLst/>
              </a:prstGeom>
              <a:blipFill>
                <a:blip r:embed="rId3"/>
                <a:stretch>
                  <a:fillRect l="-1389" b="-912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9_1#7710b8132?vop=1&amp;pid=cba401e84&amp;color=0,0,0&amp;bbb=1&amp;hb=1"/>
              <p:cNvSpPr/>
              <p:nvPr/>
            </p:nvSpPr>
            <p:spPr>
              <a:xfrm>
                <a:off x="832104" y="347599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【解析】半小时内经过的车辆数可以一一列举出来,是离散型随机变量,</a:t>
                </a:r>
                <a:r>
                  <a:rPr lang="en-US" altLang="zh-CN" sz="1800" b="1" i="0" dirty="0">
                    <a:solidFill>
                      <a:srgbClr val="000000"/>
                    </a:solidFill>
                    <a:latin typeface="微软雅黑" pitchFamily="34" charset="0"/>
                    <a:ea typeface="微软雅黑"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1" i="0" dirty="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体重无法一一列举</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1" i="0">
                    <a:solidFill>
                      <a:srgbClr val="000000"/>
                    </a:solidFill>
                    <a:latin typeface="微软雅黑" pitchFamily="34" charset="0"/>
                    <a:ea typeface="微软雅黑" pitchFamily="34" charset="-122"/>
                    <a:cs typeface="微软雅黑" pitchFamily="34" charset="-120"/>
                  </a:rPr>
                  <a:t>选</a:t>
                </a:r>
              </a:p>
              <a:p>
                <a:pPr latinLnBrk="1">
                  <a:lnSpc>
                    <a:spcPts val="3300"/>
                  </a:lnSpc>
                </a:pPr>
                <a:r>
                  <a:rPr lang="en-US" altLang="zh-CN" sz="1800" b="1" i="0">
                    <a:solidFill>
                      <a:srgbClr val="000000"/>
                    </a:solidFill>
                    <a:latin typeface="微软雅黑" pitchFamily="34" charset="0"/>
                    <a:ea typeface="微软雅黑" pitchFamily="34" charset="-122"/>
                    <a:cs typeface="微软雅黑" pitchFamily="34" charset="-120"/>
                  </a:rPr>
                  <a:t>项</a:t>
                </a:r>
                <a:r>
                  <a:rPr lang="en-US" altLang="zh-CN" sz="1800" b="0" i="0" dirty="0">
                    <a:solidFill>
                      <a:srgbClr val="000000"/>
                    </a:solidFill>
                    <a:latin typeface="微软雅黑" pitchFamily="34" charset="0"/>
                    <a:ea typeface="微软雅黑" pitchFamily="34" charset="-122"/>
                    <a:cs typeface="微软雅黑" pitchFamily="34" charset="-120"/>
                  </a:rPr>
                  <a:t>B</a:t>
                </a:r>
                <a:r>
                  <a:rPr lang="en-US" altLang="zh-CN" sz="1800" b="1" i="0" dirty="0">
                    <a:solidFill>
                      <a:srgbClr val="000000"/>
                    </a:solidFill>
                    <a:latin typeface="微软雅黑" pitchFamily="34" charset="0"/>
                    <a:ea typeface="微软雅黑" pitchFamily="34" charset="-122"/>
                    <a:cs typeface="微软雅黑" pitchFamily="34" charset="-120"/>
                  </a:rPr>
                  <a:t>不正确；</a:t>
                </a:r>
                <a:r>
                  <a:rPr lang="en-US" altLang="zh-CN" sz="1800" b="0" i="0" dirty="0">
                    <a:solidFill>
                      <a:srgbClr val="000000"/>
                    </a:solidFill>
                    <a:latin typeface="微软雅黑" pitchFamily="34" charset="0"/>
                    <a:ea typeface="微软雅黑" pitchFamily="34" charset="-122"/>
                    <a:cs typeface="微软雅黑" pitchFamily="34" charset="-120"/>
                  </a:rPr>
                  <a:t>人数可以列举,</a:t>
                </a:r>
                <a:r>
                  <a:rPr lang="en-US" altLang="zh-CN" sz="1800" b="1" i="0" dirty="0">
                    <a:solidFill>
                      <a:srgbClr val="000000"/>
                    </a:solidFill>
                    <a:latin typeface="微软雅黑" pitchFamily="34" charset="0"/>
                    <a:ea typeface="微软雅黑" pitchFamily="34" charset="-122"/>
                    <a:cs typeface="微软雅黑" pitchFamily="34" charset="-120"/>
                  </a:rPr>
                  <a:t>选项</a:t>
                </a:r>
                <a:r>
                  <a:rPr lang="en-US" altLang="zh-CN" sz="1800" b="0" i="0" dirty="0">
                    <a:solidFill>
                      <a:srgbClr val="000000"/>
                    </a:solidFill>
                    <a:latin typeface="微软雅黑" pitchFamily="34" charset="0"/>
                    <a:ea typeface="微软雅黑" pitchFamily="34" charset="-122"/>
                    <a:cs typeface="微软雅黑" pitchFamily="34" charset="-120"/>
                  </a:rPr>
                  <a:t>C</a:t>
                </a:r>
                <a:r>
                  <a:rPr lang="en-US" altLang="zh-CN" sz="1800" b="1" i="0" dirty="0">
                    <a:solidFill>
                      <a:srgbClr val="000000"/>
                    </a:solidFill>
                    <a:latin typeface="微软雅黑" pitchFamily="34" charset="0"/>
                    <a:ea typeface="微软雅黑" pitchFamily="34" charset="-122"/>
                    <a:cs typeface="微软雅黑" pitchFamily="34" charset="-120"/>
                  </a:rPr>
                  <a:t>正确；</a:t>
                </a:r>
                <a:r>
                  <a:rPr lang="en-US" altLang="zh-CN" sz="1800" b="0" i="0" dirty="0">
                    <a:solidFill>
                      <a:srgbClr val="000000"/>
                    </a:solidFill>
                    <a:latin typeface="微软雅黑" pitchFamily="34" charset="0"/>
                    <a:ea typeface="微软雅黑" pitchFamily="34" charset="-122"/>
                    <a:cs typeface="微软雅黑" pitchFamily="34" charset="-120"/>
                  </a:rPr>
                  <a:t>某电子元件的寿命可为任意非负值,不能一一列举出来,</a:t>
                </a:r>
                <a:r>
                  <a:rPr lang="en-US" altLang="zh-CN" sz="1800" b="1" i="0" dirty="0">
                    <a:solidFill>
                      <a:srgbClr val="000000"/>
                    </a:solidFill>
                    <a:latin typeface="微软雅黑" pitchFamily="34" charset="0"/>
                    <a:ea typeface="微软雅黑" pitchFamily="34" charset="-122"/>
                    <a:cs typeface="微软雅黑" pitchFamily="34" charset="-120"/>
                  </a:rPr>
                  <a:t>选项</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1" i="0">
                    <a:solidFill>
                      <a:srgbClr val="000000"/>
                    </a:solidFill>
                    <a:latin typeface="微软雅黑" pitchFamily="34" charset="0"/>
                    <a:ea typeface="微软雅黑" pitchFamily="34" charset="-122"/>
                    <a:cs typeface="微软雅黑" pitchFamily="34" charset="-120"/>
                  </a:rPr>
                  <a:t>不正</a:t>
                </a:r>
              </a:p>
              <a:p>
                <a:pPr latinLnBrk="1">
                  <a:lnSpc>
                    <a:spcPts val="3100"/>
                  </a:lnSpc>
                </a:pPr>
                <a:r>
                  <a:rPr lang="en-US" altLang="zh-CN" b="1" i="0">
                    <a:solidFill>
                      <a:srgbClr val="000000"/>
                    </a:solidFill>
                    <a:latin typeface="微软雅黑" pitchFamily="34" charset="0"/>
                    <a:ea typeface="微软雅黑" pitchFamily="34" charset="-122"/>
                    <a:cs typeface="微软雅黑" pitchFamily="34" charset="-120"/>
                  </a:rPr>
                  <a:t>确</a:t>
                </a:r>
                <a:r>
                  <a:rPr lang="en-US" altLang="zh-CN" b="1" i="0" dirty="0">
                    <a:solidFill>
                      <a:srgbClr val="000000"/>
                    </a:solidFill>
                    <a:latin typeface="微软雅黑" pitchFamily="34" charset="0"/>
                    <a:ea typeface="微软雅黑" pitchFamily="34" charset="-122"/>
                    <a:cs typeface="微软雅黑" pitchFamily="34" charset="-120"/>
                  </a:rPr>
                  <a:t>.故选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1"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5_AS.9_1#7710b8132?vop=1&amp;pid=cba401e84&amp;color=0,0,0&amp;bbb=1&amp;hb=1"/>
              <p:cNvSpPr>
                <a:spLocks noRot="1" noChangeAspect="1" noMove="1" noResize="1" noEditPoints="1" noAdjustHandles="1" noChangeArrowheads="1" noChangeShapeType="1" noTextEdit="1"/>
              </p:cNvSpPr>
              <p:nvPr/>
            </p:nvSpPr>
            <p:spPr>
              <a:xfrm>
                <a:off x="832104" y="3475990"/>
                <a:ext cx="10533888" cy="1192530"/>
              </a:xfrm>
              <a:prstGeom prst="rect">
                <a:avLst/>
              </a:prstGeom>
              <a:blipFill>
                <a:blip r:embed="rId4"/>
                <a:stretch>
                  <a:fillRect l="-1389" r="-868" b="-117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0_1#19cd02bd6?vop=1&amp;pid=bfc352ef4&amp;color=0,0,0&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在篮球比赛中，规定一次中距离投篮投中得2分，投不中得0分</a:t>
                </a:r>
                <a:r>
                  <a:rPr lang="en-US" altLang="zh-CN" sz="1800" b="0" i="0">
                    <a:solidFill>
                      <a:srgbClr val="000000"/>
                    </a:solidFill>
                    <a:latin typeface="微软雅黑" pitchFamily="34" charset="0"/>
                    <a:ea typeface="微软雅黑" pitchFamily="34" charset="-122"/>
                    <a:cs typeface="微软雅黑" pitchFamily="34" charset="-120"/>
                  </a:rPr>
                  <a:t>，则选手甲在三次中距离投篮中的总得</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分</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的所有可能取值的和是(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0_1#19cd02bd6?vop=1&amp;pid=bfc352ef4&amp;color=0,0,0&amp;bt=1&amp;bbb=1&amp;hb=1"/>
              <p:cNvSpPr>
                <a:spLocks noRot="1" noChangeAspect="1" noMove="1" noResize="1" noEditPoints="1" noAdjustHandles="1" noChangeArrowheads="1" noChangeShapeType="1" noTextEdit="1"/>
              </p:cNvSpPr>
              <p:nvPr/>
            </p:nvSpPr>
            <p:spPr>
              <a:xfrm>
                <a:off x="832104" y="1508760"/>
                <a:ext cx="10533888" cy="770255"/>
              </a:xfrm>
              <a:prstGeom prst="rect">
                <a:avLst/>
              </a:prstGeom>
              <a:blipFill>
                <a:blip r:embed="rId3"/>
                <a:stretch>
                  <a:fillRect l="-1389" r="-231" b="-18254"/>
                </a:stretch>
              </a:blipFill>
              <a:ln/>
            </p:spPr>
            <p:txBody>
              <a:bodyPr/>
              <a:lstStyle/>
              <a:p>
                <a:r>
                  <a:rPr lang="zh-CN" altLang="en-US">
                    <a:noFill/>
                  </a:rPr>
                  <a:t> </a:t>
                </a:r>
              </a:p>
            </p:txBody>
          </p:sp>
        </mc:Fallback>
      </mc:AlternateContent>
      <p:sp>
        <p:nvSpPr>
          <p:cNvPr id="3" name="QC_5_AN.11_1#19cd02bd6.bracket?vop=1&amp;pid=bfc352ef4&amp;color=0,0,0&amp;vpa=4"/>
          <p:cNvSpPr/>
          <p:nvPr/>
        </p:nvSpPr>
        <p:spPr>
          <a:xfrm>
            <a:off x="3762851" y="19145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5_BD.10_2#19cd02bd6.choices?vop=1&amp;pid=bfc352ef4&amp;color=0,0,0&amp;bbb=1"/>
          <p:cNvSpPr/>
          <p:nvPr/>
        </p:nvSpPr>
        <p:spPr>
          <a:xfrm>
            <a:off x="832104" y="2279777"/>
            <a:ext cx="10533888" cy="360680"/>
          </a:xfrm>
          <a:prstGeom prst="rect">
            <a:avLst/>
          </a:prstGeom>
          <a:noFill/>
          <a:ln/>
        </p:spPr>
        <p:txBody>
          <a:bodyPr wrap="none" lIns="0" tIns="0" rIns="0" bIns="0" rtlCol="0" anchor="t"/>
          <a:lstStyle/>
          <a:p>
            <a:pPr latinLnBrk="1">
              <a:lnSpc>
                <a:spcPts val="3200"/>
              </a:lnSpc>
              <a:tabLst>
                <a:tab pos="2601722" algn="l"/>
                <a:tab pos="5305044" algn="l"/>
                <a:tab pos="80210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14</a:t>
            </a:r>
            <a:endParaRPr lang="en-US" altLang="zh-CN" sz="1800" dirty="0"/>
          </a:p>
        </p:txBody>
      </p:sp>
      <mc:AlternateContent xmlns:mc="http://schemas.openxmlformats.org/markup-compatibility/2006">
        <mc:Choice xmlns:a14="http://schemas.microsoft.com/office/drawing/2010/main" Requires="a14">
          <p:sp>
            <p:nvSpPr>
              <p:cNvPr id="5" name="QC_5_AS.12_1#19cd02bd6?vop=1&amp;pid=bfc352ef4&amp;color=0,0,0&amp;bbb=1&amp;hb=1"/>
              <p:cNvSpPr/>
              <p:nvPr/>
            </p:nvSpPr>
            <p:spPr>
              <a:xfrm>
                <a:off x="832104" y="2691257"/>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【解析】选手甲在三次中距离投篮中所有可能出现的情况有：都不中,得0分；中一次,得2分；中两次,</a:t>
                </a:r>
                <a:r>
                  <a:rPr lang="en-US" altLang="zh-CN" sz="1800" b="0" i="0">
                    <a:solidFill>
                      <a:srgbClr val="000000"/>
                    </a:solidFill>
                    <a:latin typeface="微软雅黑" pitchFamily="34" charset="0"/>
                    <a:ea typeface="微软雅黑" pitchFamily="34" charset="-122"/>
                    <a:cs typeface="微软雅黑" pitchFamily="34" charset="-120"/>
                  </a:rPr>
                  <a:t>得4</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分</a:t>
                </a:r>
                <a:r>
                  <a:rPr lang="en-US" altLang="zh-CN" sz="1800" b="0" i="0" dirty="0">
                    <a:solidFill>
                      <a:srgbClr val="000000"/>
                    </a:solidFill>
                    <a:latin typeface="微软雅黑" pitchFamily="34" charset="0"/>
                    <a:ea typeface="微软雅黑" pitchFamily="34" charset="-122"/>
                    <a:cs typeface="微软雅黑" pitchFamily="34" charset="-120"/>
                  </a:rPr>
                  <a:t>；中三次,得6分,故总得分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的所有可能取值为0,2,4,6,</a:t>
                </a:r>
                <a:r>
                  <a:rPr lang="en-US" altLang="zh-CN" sz="1800" b="0" i="0" dirty="0">
                    <a:solidFill>
                      <a:srgbClr val="00A0AF"/>
                    </a:solidFill>
                    <a:latin typeface="微软雅黑" pitchFamily="34" charset="0"/>
                    <a:ea typeface="楷体" pitchFamily="34" charset="-122"/>
                    <a:cs typeface="微软雅黑" pitchFamily="34" charset="-120"/>
                  </a:rPr>
                  <a:t>（提醒：在列出随机变量的所有可能取值时</a:t>
                </a:r>
                <a:r>
                  <a:rPr lang="en-US" altLang="zh-CN" sz="1800" b="0" i="0">
                    <a:solidFill>
                      <a:srgbClr val="00A0AF"/>
                    </a:solidFill>
                    <a:latin typeface="微软雅黑" pitchFamily="34" charset="0"/>
                    <a:ea typeface="楷体" pitchFamily="34" charset="-122"/>
                    <a:cs typeface="微软雅黑" pitchFamily="34" charset="-120"/>
                  </a:rPr>
                  <a:t>,要确</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保已经考虑所有可能的情况</a:t>
                </a:r>
                <a:r>
                  <a:rPr lang="en-US" altLang="zh-CN" sz="1800" b="0" i="0" dirty="0">
                    <a:solidFill>
                      <a:srgbClr val="00A0AF"/>
                    </a:solidFill>
                    <a:latin typeface="微软雅黑" pitchFamily="34" charset="0"/>
                    <a:ea typeface="楷体" pitchFamily="34" charset="-122"/>
                    <a:cs typeface="微软雅黑" pitchFamily="34" charset="-120"/>
                  </a:rPr>
                  <a:t>,避免遗漏）</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所以总得分</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的所有可能取值的和为12,</a:t>
                </a:r>
                <a:r>
                  <a:rPr lang="en-US" altLang="zh-CN" b="1" i="0" dirty="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C</a:t>
                </a:r>
                <a:r>
                  <a:rPr lang="en-US" altLang="zh-CN" b="1"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5_AS.12_1#19cd02bd6?vop=1&amp;pid=bfc352ef4&amp;color=0,0,0&amp;bbb=1&amp;hb=1"/>
              <p:cNvSpPr>
                <a:spLocks noRot="1" noChangeAspect="1" noMove="1" noResize="1" noEditPoints="1" noAdjustHandles="1" noChangeArrowheads="1" noChangeShapeType="1" noTextEdit="1"/>
              </p:cNvSpPr>
              <p:nvPr/>
            </p:nvSpPr>
            <p:spPr>
              <a:xfrm>
                <a:off x="832104" y="2691257"/>
                <a:ext cx="10533888" cy="1608455"/>
              </a:xfrm>
              <a:prstGeom prst="rect">
                <a:avLst/>
              </a:prstGeom>
              <a:blipFill>
                <a:blip r:embed="rId4"/>
                <a:stretch>
                  <a:fillRect l="-1389" r="-521"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3_1#436045e61?vop=1&amp;pid=bfc352ef4&amp;color=0,0,0&amp;bt=1&amp;bbb=1&amp;hb=1"/>
              <p:cNvSpPr/>
              <p:nvPr/>
            </p:nvSpPr>
            <p:spPr>
              <a:xfrm>
                <a:off x="832104" y="150876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某商场进行有奖促销活动，购物满500元可以参与一次掷飞镖游戏.每次游戏可掷7只飞镖</a:t>
                </a:r>
                <a:r>
                  <a:rPr lang="en-US" altLang="zh-CN" sz="1800" b="0" i="0">
                    <a:solidFill>
                      <a:srgbClr val="000000"/>
                    </a:solidFill>
                    <a:latin typeface="微软雅黑" pitchFamily="34" charset="0"/>
                    <a:ea typeface="微软雅黑" pitchFamily="34" charset="-122"/>
                    <a:cs typeface="微软雅黑" pitchFamily="34" charset="-120"/>
                  </a:rPr>
                  <a:t>，采</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取积分制</a:t>
                </a:r>
                <a:r>
                  <a:rPr lang="en-US" altLang="zh-CN" sz="1800" b="0" i="0" dirty="0">
                    <a:solidFill>
                      <a:srgbClr val="000000"/>
                    </a:solidFill>
                    <a:latin typeface="微软雅黑" pitchFamily="34" charset="0"/>
                    <a:ea typeface="微软雅黑" pitchFamily="34" charset="-122"/>
                    <a:cs typeface="微软雅黑" pitchFamily="34" charset="-120"/>
                  </a:rPr>
                  <a:t>，掷中靶盘，得1分，不中得0分，连续掷中2次额外加1分，连续掷中3次额外加2分，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，连续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掷中</a:t>
                </a:r>
                <a:r>
                  <a:rPr lang="en-US" altLang="zh-CN" sz="1800" b="0" i="0" dirty="0">
                    <a:solidFill>
                      <a:srgbClr val="000000"/>
                    </a:solidFill>
                    <a:latin typeface="微软雅黑" pitchFamily="34" charset="0"/>
                    <a:ea typeface="微软雅黑" pitchFamily="34" charset="-122"/>
                    <a:cs typeface="微软雅黑" pitchFamily="34" charset="-120"/>
                  </a:rPr>
                  <a:t>7次额外加6分.小明购物满500元，参加了一次游戏，则小明在此次游戏中得分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的可能取值种数为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3_1#436045e61?vop=1&amp;pid=bfc352ef4&amp;color=0,0,0&amp;bt=1&amp;bbb=1&amp;hb=1"/>
              <p:cNvSpPr>
                <a:spLocks noRot="1" noChangeAspect="1" noMove="1" noResize="1" noEditPoints="1" noAdjustHandles="1" noChangeArrowheads="1" noChangeShapeType="1" noTextEdit="1"/>
              </p:cNvSpPr>
              <p:nvPr/>
            </p:nvSpPr>
            <p:spPr>
              <a:xfrm>
                <a:off x="832104" y="1508760"/>
                <a:ext cx="10533888" cy="1608455"/>
              </a:xfrm>
              <a:prstGeom prst="rect">
                <a:avLst/>
              </a:prstGeom>
              <a:blipFill>
                <a:blip r:embed="rId3"/>
                <a:stretch>
                  <a:fillRect l="-1389" r="-926" b="-9125"/>
                </a:stretch>
              </a:blipFill>
              <a:ln/>
            </p:spPr>
            <p:txBody>
              <a:bodyPr/>
              <a:lstStyle/>
              <a:p>
                <a:r>
                  <a:rPr lang="zh-CN" altLang="en-US">
                    <a:noFill/>
                  </a:rPr>
                  <a:t> </a:t>
                </a:r>
              </a:p>
            </p:txBody>
          </p:sp>
        </mc:Fallback>
      </mc:AlternateContent>
      <p:sp>
        <p:nvSpPr>
          <p:cNvPr id="3" name="QC_5_AN.14_1#436045e61.bracket?vop=1&amp;pid=bfc352ef4&amp;color=0,0,0&amp;vpa=5"/>
          <p:cNvSpPr/>
          <p:nvPr/>
        </p:nvSpPr>
        <p:spPr>
          <a:xfrm>
            <a:off x="1015460" y="27527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5_BD.13_2#436045e61.choices?vop=1&amp;pid=bfc352ef4&amp;color=0,0,0&amp;bbb=1"/>
          <p:cNvSpPr/>
          <p:nvPr/>
        </p:nvSpPr>
        <p:spPr>
          <a:xfrm>
            <a:off x="832104" y="3152965"/>
            <a:ext cx="10533888" cy="360680"/>
          </a:xfrm>
          <a:prstGeom prst="rect">
            <a:avLst/>
          </a:prstGeom>
          <a:noFill/>
          <a:ln/>
        </p:spPr>
        <p:txBody>
          <a:bodyPr wrap="none" lIns="0" tIns="0" rIns="0" bIns="0" rtlCol="0" anchor="t"/>
          <a:lstStyle/>
          <a:p>
            <a:pPr latinLnBrk="1">
              <a:lnSpc>
                <a:spcPts val="3200"/>
              </a:lnSpc>
              <a:tabLst>
                <a:tab pos="2706497" algn="l"/>
                <a:tab pos="5374894" algn="l"/>
                <a:tab pos="80559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14</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436045e61?vop=1&amp;pid=bfc352ef4&amp;color=0,0,0&amp;bt=1&amp;bbb=1&amp;hb=1"/>
              <p:cNvSpPr/>
              <p:nvPr/>
            </p:nvSpPr>
            <p:spPr>
              <a:xfrm>
                <a:off x="832104" y="1508760"/>
                <a:ext cx="10533888" cy="41910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【解析】把掷中靶盘记为事件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，不中记为事件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，由题意得，所产生的不同得分的情况如下</a:t>
                </a:r>
                <a:r>
                  <a:rPr lang="en-US" altLang="zh-CN" sz="1800" b="0" i="0" dirty="0">
                    <a:solidFill>
                      <a:srgbClr val="00A0AF"/>
                    </a:solidFill>
                    <a:latin typeface="微软雅黑" pitchFamily="34" charset="0"/>
                    <a:ea typeface="楷体" pitchFamily="34" charset="-122"/>
                    <a:cs typeface="微软雅黑" pitchFamily="34" charset="-120"/>
                  </a:rPr>
                  <a:t>（提示</a:t>
                </a:r>
                <a:r>
                  <a:rPr lang="en-US" altLang="zh-CN" sz="1800" b="0" i="0">
                    <a:solidFill>
                      <a:srgbClr val="00A0AF"/>
                    </a:solidFill>
                    <a:latin typeface="微软雅黑" pitchFamily="34" charset="0"/>
                    <a:ea typeface="楷体" pitchFamily="34" charset="-122"/>
                    <a:cs typeface="微软雅黑" pitchFamily="34" charset="-120"/>
                  </a:rPr>
                  <a:t>：由</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于除了中与不中得分有差别外</a:t>
                </a:r>
                <a:r>
                  <a:rPr lang="en-US" altLang="zh-CN" sz="1800" b="0" i="0" dirty="0">
                    <a:solidFill>
                      <a:srgbClr val="00A0AF"/>
                    </a:solidFill>
                    <a:latin typeface="微软雅黑" pitchFamily="34" charset="0"/>
                    <a:ea typeface="楷体" pitchFamily="34" charset="-122"/>
                    <a:cs typeface="微软雅黑" pitchFamily="34" charset="-120"/>
                  </a:rPr>
                  <a:t>，是否有连中、连中几次都会影响得分，因此采用分类讨论法</a:t>
                </a: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，每种情况</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只列出</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一</a:t>
                </a:r>
                <a:r>
                  <a:rPr lang="en-US" altLang="zh-CN" sz="1800" b="0" i="0">
                    <a:solidFill>
                      <a:srgbClr val="000000"/>
                    </a:solidFill>
                    <a:latin typeface="微软雅黑" pitchFamily="34" charset="0"/>
                    <a:ea typeface="微软雅黑" pitchFamily="34" charset="-122"/>
                    <a:cs typeface="微软雅黑" pitchFamily="34" charset="-120"/>
                  </a:rPr>
                  <a:t>种可能</a:t>
                </a:r>
                <a:r>
                  <a:rPr lang="en-US" altLang="zh-CN" sz="1800" b="0" i="0" dirty="0">
                    <a:solidFill>
                      <a:srgbClr val="000000"/>
                    </a:solidFill>
                    <a:latin typeface="微软雅黑" pitchFamily="34" charset="0"/>
                    <a:ea typeface="微软雅黑" pitchFamily="34" charset="-122"/>
                    <a:cs typeface="微软雅黑" pitchFamily="34" charset="-120"/>
                  </a:rPr>
                  <a:t>，情况为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𝐴𝐴𝐴𝐴𝐴𝐴𝐴</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7+6=13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𝐴𝐴𝐴𝐴𝐴𝐴𝐵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6+5=11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𝐴𝐴𝐴𝐴𝐴𝐵𝐴</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6+4=10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𝐴𝐴𝐴𝐴𝐴𝐵𝐵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5+4=9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𝐴𝐴𝐴𝐴𝐵𝐴𝐵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5+3=8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𝐴𝐴𝐴𝐴𝐵𝐵𝐵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4+3=7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𝐴𝐴𝐴𝐵𝐴𝐵𝐵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4+2=6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ct val="150000"/>
                  </a:lnSpc>
                </a:pPr>
                <a:endParaRPr lang="en-US" altLang="zh-CN" dirty="0"/>
              </a:p>
            </p:txBody>
          </p:sp>
        </mc:Choice>
        <mc:Fallback>
          <p:sp>
            <p:nvSpPr>
              <p:cNvPr id="2" name="QC_5_AS.15_1#436045e61?vop=1&amp;pid=bfc352ef4&amp;color=0,0,0&amp;bt=1&amp;bbb=1&amp;hb=1"/>
              <p:cNvSpPr>
                <a:spLocks noRot="1" noChangeAspect="1" noMove="1" noResize="1" noEditPoints="1" noAdjustHandles="1" noChangeArrowheads="1" noChangeShapeType="1" noTextEdit="1"/>
              </p:cNvSpPr>
              <p:nvPr/>
            </p:nvSpPr>
            <p:spPr>
              <a:xfrm>
                <a:off x="832104" y="1508760"/>
                <a:ext cx="10533888" cy="4191000"/>
              </a:xfrm>
              <a:prstGeom prst="rect">
                <a:avLst/>
              </a:prstGeom>
              <a:blipFill>
                <a:blip r:embed="rId3"/>
                <a:stretch>
                  <a:fillRect l="-1389" r="-1331" b="-2183"/>
                </a:stretch>
              </a:blipFill>
              <a:ln/>
            </p:spPr>
            <p:txBody>
              <a:bodyPr/>
              <a:lstStyle/>
              <a:p>
                <a:r>
                  <a:rPr lang="zh-CN" altLang="en-US">
                    <a:noFill/>
                  </a:rPr>
                  <a:t> </a:t>
                </a:r>
              </a:p>
            </p:txBody>
          </p:sp>
        </mc:Fallback>
      </mc:AlternateContent>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5_1#436045e61?vop=1&amp;pid=bfc352ef4&amp;color=0,0,0&amp;bt=1&amp;bbb=1&amp;hb=1">
                <a:extLst>
                  <a:ext uri="{FF2B5EF4-FFF2-40B4-BE49-F238E27FC236}">
                    <a16:creationId xmlns:a16="http://schemas.microsoft.com/office/drawing/2014/main" id="{3700B582-1F21-27E7-6C9F-E2CA052AD600}"/>
                  </a:ext>
                </a:extLst>
              </p:cNvPr>
              <p:cNvSpPr/>
              <p:nvPr/>
            </p:nvSpPr>
            <p:spPr>
              <a:xfrm>
                <a:off x="832104" y="1080000"/>
                <a:ext cx="10533888" cy="4935855"/>
              </a:xfrm>
              <a:prstGeom prst="rect">
                <a:avLst/>
              </a:prstGeom>
              <a:noFill/>
              <a:ln/>
            </p:spPr>
            <p:txBody>
              <a:bodyPr wrap="none" lIns="0" tIns="0" rIns="0" bIns="0" rtlCol="0" anchor="t"/>
              <a:lstStyle/>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𝐴𝐴𝐴𝐵𝐵𝐵𝐵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𝐴𝐴𝐵𝐴𝐵𝐵𝐵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3+1=4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𝐴𝐵𝐴𝐵𝐴𝐵𝐵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𝐴𝐵𝐵𝐴𝐵𝐵𝐵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𝐴𝐵𝐵𝐵𝐵𝐵𝐵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情</a:t>
                </a:r>
                <a:r>
                  <a:rPr lang="en-US" altLang="zh-CN" sz="1800" b="0" i="0">
                    <a:solidFill>
                      <a:srgbClr val="000000"/>
                    </a:solidFill>
                    <a:latin typeface="微软雅黑" pitchFamily="34" charset="0"/>
                    <a:ea typeface="微软雅黑" pitchFamily="34" charset="-122"/>
                    <a:cs typeface="微软雅黑" pitchFamily="34" charset="-120"/>
                  </a:rPr>
                  <a:t>况为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𝐵𝐵𝐵𝐵𝐵𝐵𝐵</m:t>
                    </m:r>
                  </m:oMath>
                </a14:m>
                <a:r>
                  <a:rPr lang="en-US" altLang="zh-CN" sz="1800" b="0" i="0" dirty="0">
                    <a:solidFill>
                      <a:srgbClr val="000000"/>
                    </a:solidFill>
                    <a:latin typeface="微软雅黑" pitchFamily="34" charset="0"/>
                    <a:ea typeface="微软雅黑" pitchFamily="34" charset="-122"/>
                    <a:cs typeface="微软雅黑" pitchFamily="34" charset="-120"/>
                  </a:rPr>
                  <a:t>，此时得分为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小明在此次游戏中得分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的可能取值种数为13.</a:t>
                </a:r>
                <a:r>
                  <a:rPr lang="en-US" altLang="zh-CN" sz="1800" b="1" i="0" dirty="0">
                    <a:solidFill>
                      <a:srgbClr val="000000"/>
                    </a:solidFill>
                    <a:latin typeface="微软雅黑" pitchFamily="34" charset="0"/>
                    <a:ea typeface="微软雅黑" pitchFamily="34" charset="-122"/>
                    <a:cs typeface="微软雅黑" pitchFamily="34" charset="-120"/>
                  </a:rPr>
                  <a:t>故选</a:t>
                </a:r>
                <a:r>
                  <a:rPr lang="en-US" altLang="zh-CN" sz="1800" b="0" i="0" dirty="0">
                    <a:solidFill>
                      <a:srgbClr val="000000"/>
                    </a:solidFill>
                    <a:latin typeface="微软雅黑" pitchFamily="34" charset="0"/>
                    <a:ea typeface="微软雅黑" pitchFamily="34" charset="-122"/>
                    <a:cs typeface="微软雅黑" pitchFamily="34" charset="-120"/>
                  </a:rPr>
                  <a:t>C</a:t>
                </a:r>
                <a:r>
                  <a:rPr lang="en-US" altLang="zh-CN" sz="1800" b="1"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1" i="0">
                    <a:solidFill>
                      <a:srgbClr val="000000"/>
                    </a:solidFill>
                    <a:latin typeface="微软雅黑" pitchFamily="34" charset="0"/>
                    <a:ea typeface="微软雅黑" pitchFamily="34" charset="-122"/>
                    <a:cs typeface="微软雅黑" pitchFamily="34" charset="-120"/>
                  </a:rPr>
                  <a:t>易</a:t>
                </a:r>
                <a:r>
                  <a:rPr lang="en-US" altLang="zh-CN" sz="1800" b="1" i="0">
                    <a:solidFill>
                      <a:srgbClr val="000000"/>
                    </a:solidFill>
                    <a:latin typeface="微软雅黑" pitchFamily="34" charset="0"/>
                    <a:ea typeface="微软雅黑" pitchFamily="34" charset="-122"/>
                    <a:cs typeface="微软雅黑" pitchFamily="34" charset="-120"/>
                  </a:rPr>
                  <a:t>错警示</a:t>
                </a:r>
                <a:r>
                  <a:rPr lang="en-US" altLang="zh-CN" sz="1800" b="1" i="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确定随机变量的取值时常见的错误</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取值不全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在列出随机变量的所有可能取值时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可能会遗漏某些情况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例如</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在第一次和第二次从盒子</a:t>
                </a:r>
              </a:p>
              <a:p>
                <a:pPr latinLnBrk="1">
                  <a:lnSpc>
                    <a:spcPts val="2800"/>
                  </a:lnSpc>
                </a:pPr>
                <a:r>
                  <a:rPr lang="en-US" altLang="zh-CN" sz="1800" b="0" i="0">
                    <a:solidFill>
                      <a:srgbClr val="000000"/>
                    </a:solidFill>
                    <a:latin typeface="微软雅黑" pitchFamily="34" charset="0"/>
                    <a:ea typeface="楷体" pitchFamily="34" charset="-122"/>
                    <a:cs typeface="微软雅黑" pitchFamily="34" charset="-120"/>
                  </a:rPr>
                  <a:t>中取球时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可能会忽略取到相同标号球的情况</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导致随机变量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𝜉</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的取值不完整</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忽视隐藏条件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在处理随机变量时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可能会忽略某些隐藏条件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导致计算错误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例如</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在处理随机变量</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2800"/>
                  </a:lnSpc>
                </a:pPr>
                <a:r>
                  <a:rPr lang="en-US" altLang="zh-CN" sz="1800" b="0" i="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楷体" pitchFamily="34" charset="-122"/>
                    <a:cs typeface="微软雅黑" pitchFamily="34" charset="-120"/>
                  </a:rPr>
                  <a:t>的关系时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没有考虑到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的分布列需要满足的条件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导致计算结果不正确</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分布模型混淆</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在确定随机变量的取值时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可能会混淆不同的分布模型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导致取值错误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例如</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在处理盒</a:t>
                </a:r>
              </a:p>
              <a:p>
                <a:pPr latinLnBrk="1">
                  <a:lnSpc>
                    <a:spcPts val="2700"/>
                  </a:lnSpc>
                </a:pPr>
                <a:r>
                  <a:rPr lang="en-US" altLang="zh-CN" b="0" i="0">
                    <a:solidFill>
                      <a:srgbClr val="000000"/>
                    </a:solidFill>
                    <a:latin typeface="微软雅黑" pitchFamily="34" charset="0"/>
                    <a:ea typeface="楷体" pitchFamily="34" charset="-122"/>
                    <a:cs typeface="微软雅黑" pitchFamily="34" charset="-120"/>
                  </a:rPr>
                  <a:t>中有不同颜色球的问题时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可能会错误地确定随机变量的取值</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AS.15_1#436045e61?vop=1&amp;pid=bfc352ef4&amp;color=0,0,0&amp;bt=1&amp;bbb=1&amp;hb=1">
                <a:extLst>
                  <a:ext uri="{FF2B5EF4-FFF2-40B4-BE49-F238E27FC236}">
                    <a16:creationId xmlns:a16="http://schemas.microsoft.com/office/drawing/2014/main" id="{3700B582-1F21-27E7-6C9F-E2CA052AD600}"/>
                  </a:ext>
                </a:extLst>
              </p:cNvPr>
              <p:cNvSpPr>
                <a:spLocks noRot="1" noChangeAspect="1" noMove="1" noResize="1" noEditPoints="1" noAdjustHandles="1" noChangeArrowheads="1" noChangeShapeType="1" noTextEdit="1"/>
              </p:cNvSpPr>
              <p:nvPr/>
            </p:nvSpPr>
            <p:spPr>
              <a:xfrm>
                <a:off x="832104" y="1080000"/>
                <a:ext cx="10533888" cy="4935855"/>
              </a:xfrm>
              <a:prstGeom prst="rect">
                <a:avLst/>
              </a:prstGeom>
              <a:blipFill>
                <a:blip r:embed="rId2"/>
                <a:stretch>
                  <a:fillRect l="-1389" t="-617" r="-347" b="-2963"/>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989959274"/>
      </p:ext>
    </p:extLst>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TotalTime>
  <Words>3085</Words>
  <Application>Microsoft Office PowerPoint</Application>
  <PresentationFormat>宽屏</PresentationFormat>
  <Paragraphs>420</Paragraphs>
  <Slides>36</Slides>
  <Notes>35</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36</vt:i4>
      </vt:variant>
    </vt:vector>
  </HeadingPairs>
  <TitlesOfParts>
    <vt:vector size="43"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2025-10-20T03:07:55Z</dcterms:created>
  <dcterms:modified xsi:type="dcterms:W3CDTF">2025-10-20T03:14:57Z</dcterms:modified>
  <cp:category/>
  <cp:contentStatus/>
</cp:coreProperties>
</file>